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49"/>
  </p:notesMasterIdLst>
  <p:sldIdLst>
    <p:sldId id="256" r:id="rId6"/>
    <p:sldId id="650" r:id="rId7"/>
    <p:sldId id="642" r:id="rId8"/>
    <p:sldId id="643" r:id="rId9"/>
    <p:sldId id="645" r:id="rId10"/>
    <p:sldId id="644" r:id="rId11"/>
    <p:sldId id="634" r:id="rId12"/>
    <p:sldId id="474" r:id="rId13"/>
    <p:sldId id="647" r:id="rId14"/>
    <p:sldId id="648" r:id="rId15"/>
    <p:sldId id="633" r:id="rId16"/>
    <p:sldId id="271" r:id="rId17"/>
    <p:sldId id="298" r:id="rId18"/>
    <p:sldId id="641" r:id="rId19"/>
    <p:sldId id="281" r:id="rId20"/>
    <p:sldId id="654" r:id="rId21"/>
    <p:sldId id="673" r:id="rId22"/>
    <p:sldId id="278" r:id="rId23"/>
    <p:sldId id="276" r:id="rId24"/>
    <p:sldId id="277" r:id="rId25"/>
    <p:sldId id="661" r:id="rId26"/>
    <p:sldId id="306" r:id="rId27"/>
    <p:sldId id="662" r:id="rId28"/>
    <p:sldId id="294" r:id="rId29"/>
    <p:sldId id="295" r:id="rId30"/>
    <p:sldId id="664" r:id="rId31"/>
    <p:sldId id="665" r:id="rId32"/>
    <p:sldId id="666" r:id="rId33"/>
    <p:sldId id="659" r:id="rId34"/>
    <p:sldId id="297" r:id="rId35"/>
    <p:sldId id="656" r:id="rId36"/>
    <p:sldId id="652" r:id="rId37"/>
    <p:sldId id="646" r:id="rId38"/>
    <p:sldId id="660" r:id="rId39"/>
    <p:sldId id="275" r:id="rId40"/>
    <p:sldId id="668" r:id="rId41"/>
    <p:sldId id="669" r:id="rId42"/>
    <p:sldId id="670" r:id="rId43"/>
    <p:sldId id="671" r:id="rId44"/>
    <p:sldId id="672" r:id="rId45"/>
    <p:sldId id="675" r:id="rId46"/>
    <p:sldId id="676" r:id="rId47"/>
    <p:sldId id="269" r:id="rId4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38" y="2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A80B83-6A3F-4036-845C-0A8AD015561A}" type="datetimeFigureOut">
              <a:rPr lang="it-IT" smtClean="0"/>
              <a:pPr/>
              <a:t>29/09/2023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2DD3EB-0924-4564-9F93-0B78534DA424}" type="slidenum">
              <a:rPr lang="it-IT" smtClean="0"/>
              <a:pPr/>
              <a:t>‹Nr.›</a:t>
            </a:fld>
            <a:endParaRPr lang="it-IT"/>
          </a:p>
        </p:txBody>
      </p:sp>
    </p:spTree>
    <p:extLst>
      <p:ext uri="{BB962C8B-B14F-4D97-AF65-F5344CB8AC3E}">
        <p14:creationId xmlns:p14="http://schemas.microsoft.com/office/powerpoint/2010/main" val="4054517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 COGNIPLANT solution will provide a hierarchical monitoring and supervisory control that will give a comprehensive vision of the plants’ production performance as well as the energy and resource consumption</a:t>
            </a:r>
            <a:endParaRPr lang="it-IT" dirty="0"/>
          </a:p>
        </p:txBody>
      </p:sp>
      <p:sp>
        <p:nvSpPr>
          <p:cNvPr id="4" name="Segnaposto numero diapositiva 3"/>
          <p:cNvSpPr>
            <a:spLocks noGrp="1"/>
          </p:cNvSpPr>
          <p:nvPr>
            <p:ph type="sldNum" sz="quarter" idx="5"/>
          </p:nvPr>
        </p:nvSpPr>
        <p:spPr/>
        <p:txBody>
          <a:bodyPr/>
          <a:lstStyle/>
          <a:p>
            <a:pPr>
              <a:defRPr/>
            </a:pPr>
            <a:fld id="{8B42458F-1662-4DA5-9C99-653637536A75}" type="slidenum">
              <a:rPr lang="it-IT" smtClean="0"/>
              <a:pPr>
                <a:defRPr/>
              </a:pPr>
              <a:t>8</a:t>
            </a:fld>
            <a:endParaRPr lang="it-IT"/>
          </a:p>
        </p:txBody>
      </p:sp>
    </p:spTree>
    <p:extLst>
      <p:ext uri="{BB962C8B-B14F-4D97-AF65-F5344CB8AC3E}">
        <p14:creationId xmlns:p14="http://schemas.microsoft.com/office/powerpoint/2010/main" val="2384775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6E93D8-DCBF-43FD-A61E-25A73C16F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1789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0" kern="1200" dirty="0">
                <a:solidFill>
                  <a:schemeClr val="tx1"/>
                </a:solidFill>
                <a:effectLst/>
                <a:latin typeface="Times New Roman" pitchFamily="18" charset="0"/>
                <a:ea typeface="+mn-ea"/>
                <a:cs typeface="+mn-cs"/>
              </a:rPr>
              <a:t>The optimization model is the core of the digital twin and consists of three elements:</a:t>
            </a:r>
            <a:endParaRPr lang="es-ES" sz="1200" b="0" kern="1200" dirty="0">
              <a:solidFill>
                <a:schemeClr val="tx1"/>
              </a:solidFill>
              <a:effectLst/>
              <a:latin typeface="Times New Roman" pitchFamily="18" charset="0"/>
              <a:ea typeface="+mn-ea"/>
              <a:cs typeface="+mn-cs"/>
            </a:endParaRPr>
          </a:p>
          <a:p>
            <a:pPr marL="171450" lvl="0" indent="-171450">
              <a:buFont typeface="Arial" panose="020B0604020202020204" pitchFamily="34" charset="0"/>
              <a:buChar char="•"/>
            </a:pPr>
            <a:r>
              <a:rPr lang="en-GB" sz="1200" b="0" kern="1200" dirty="0">
                <a:solidFill>
                  <a:schemeClr val="tx1"/>
                </a:solidFill>
                <a:effectLst/>
                <a:latin typeface="Times New Roman" pitchFamily="18" charset="0"/>
                <a:ea typeface="+mn-ea"/>
                <a:cs typeface="+mn-cs"/>
              </a:rPr>
              <a:t>The </a:t>
            </a:r>
            <a:r>
              <a:rPr lang="en-GB" sz="1200" b="1" kern="1200" dirty="0">
                <a:solidFill>
                  <a:schemeClr val="tx1"/>
                </a:solidFill>
                <a:effectLst/>
                <a:latin typeface="Times New Roman" pitchFamily="18" charset="0"/>
                <a:ea typeface="+mn-ea"/>
                <a:cs typeface="+mn-cs"/>
              </a:rPr>
              <a:t>objective function:</a:t>
            </a:r>
            <a:r>
              <a:rPr lang="en-GB" sz="1200" b="0" kern="1200" dirty="0">
                <a:solidFill>
                  <a:schemeClr val="tx1"/>
                </a:solidFill>
                <a:effectLst/>
                <a:latin typeface="Times New Roman" pitchFamily="18" charset="0"/>
                <a:ea typeface="+mn-ea"/>
                <a:cs typeface="+mn-cs"/>
              </a:rPr>
              <a:t> can be a defined function or a data model trained in WP3 from the historical data. In this case the model developed in WP3 is used to predict the steam consumption in the digestion area.</a:t>
            </a:r>
            <a:endParaRPr lang="es-ES" sz="1200" b="0" kern="1200" dirty="0">
              <a:solidFill>
                <a:schemeClr val="tx1"/>
              </a:solidFill>
              <a:effectLst/>
              <a:latin typeface="Times New Roman" pitchFamily="18" charset="0"/>
              <a:ea typeface="+mn-ea"/>
              <a:cs typeface="+mn-cs"/>
            </a:endParaRPr>
          </a:p>
          <a:p>
            <a:pPr marL="171450" lvl="0" indent="-171450">
              <a:buFont typeface="Arial" panose="020B0604020202020204" pitchFamily="34" charset="0"/>
              <a:buChar char="•"/>
            </a:pPr>
            <a:r>
              <a:rPr lang="en-GB" sz="1200" b="1" kern="1200" dirty="0">
                <a:solidFill>
                  <a:schemeClr val="tx1"/>
                </a:solidFill>
                <a:effectLst/>
                <a:latin typeface="Times New Roman" pitchFamily="18" charset="0"/>
                <a:ea typeface="+mn-ea"/>
                <a:cs typeface="+mn-cs"/>
              </a:rPr>
              <a:t>Variables</a:t>
            </a:r>
            <a:r>
              <a:rPr lang="en-GB" sz="1200" b="0" kern="1200" dirty="0">
                <a:solidFill>
                  <a:schemeClr val="tx1"/>
                </a:solidFill>
                <a:effectLst/>
                <a:latin typeface="Times New Roman" pitchFamily="18" charset="0"/>
                <a:ea typeface="+mn-ea"/>
                <a:cs typeface="+mn-cs"/>
              </a:rPr>
              <a:t>:</a:t>
            </a:r>
          </a:p>
          <a:p>
            <a:pPr marL="628650" lvl="1" indent="-171450">
              <a:buFont typeface="Arial" panose="020B0604020202020204" pitchFamily="34" charset="0"/>
              <a:buChar char="•"/>
            </a:pPr>
            <a:r>
              <a:rPr lang="en-GB" sz="1200" b="0" kern="1200" dirty="0">
                <a:solidFill>
                  <a:schemeClr val="tx1"/>
                </a:solidFill>
                <a:effectLst/>
                <a:latin typeface="Times New Roman" pitchFamily="18" charset="0"/>
                <a:ea typeface="+mn-ea"/>
                <a:cs typeface="+mn-cs"/>
              </a:rPr>
              <a:t> the </a:t>
            </a:r>
            <a:r>
              <a:rPr lang="en-GB" sz="1200" b="0" u="sng" kern="1200" dirty="0">
                <a:solidFill>
                  <a:schemeClr val="tx1"/>
                </a:solidFill>
                <a:effectLst/>
                <a:latin typeface="Times New Roman" pitchFamily="18" charset="0"/>
                <a:ea typeface="+mn-ea"/>
                <a:cs typeface="+mn-cs"/>
              </a:rPr>
              <a:t>process values </a:t>
            </a:r>
            <a:r>
              <a:rPr lang="en-GB" sz="1200" b="0" kern="1200" dirty="0">
                <a:solidFill>
                  <a:schemeClr val="tx1"/>
                </a:solidFill>
                <a:effectLst/>
                <a:latin typeface="Times New Roman" pitchFamily="18" charset="0"/>
                <a:ea typeface="+mn-ea"/>
                <a:cs typeface="+mn-cs"/>
              </a:rPr>
              <a:t>together with the </a:t>
            </a:r>
            <a:r>
              <a:rPr lang="en-GB" sz="1200" b="0" u="sng" kern="1200" dirty="0">
                <a:solidFill>
                  <a:schemeClr val="tx1"/>
                </a:solidFill>
                <a:effectLst/>
                <a:latin typeface="Times New Roman" pitchFamily="18" charset="0"/>
                <a:ea typeface="+mn-ea"/>
                <a:cs typeface="+mn-cs"/>
              </a:rPr>
              <a:t>current </a:t>
            </a:r>
            <a:r>
              <a:rPr lang="en-GB" sz="1200" b="0" u="sng" kern="1200" dirty="0" err="1">
                <a:solidFill>
                  <a:schemeClr val="tx1"/>
                </a:solidFill>
                <a:effectLst/>
                <a:latin typeface="Times New Roman" pitchFamily="18" charset="0"/>
                <a:ea typeface="+mn-ea"/>
                <a:cs typeface="+mn-cs"/>
              </a:rPr>
              <a:t>setpoint</a:t>
            </a:r>
            <a:r>
              <a:rPr lang="en-GB" sz="1200" b="0" u="sng" kern="1200" dirty="0">
                <a:solidFill>
                  <a:schemeClr val="tx1"/>
                </a:solidFill>
                <a:effectLst/>
                <a:latin typeface="Times New Roman" pitchFamily="18" charset="0"/>
                <a:ea typeface="+mn-ea"/>
                <a:cs typeface="+mn-cs"/>
              </a:rPr>
              <a:t> </a:t>
            </a:r>
            <a:r>
              <a:rPr lang="en-GB" sz="1200" b="0" kern="1200" dirty="0">
                <a:solidFill>
                  <a:schemeClr val="tx1"/>
                </a:solidFill>
                <a:effectLst/>
                <a:latin typeface="Times New Roman" pitchFamily="18" charset="0"/>
                <a:ea typeface="+mn-ea"/>
                <a:cs typeface="+mn-cs"/>
              </a:rPr>
              <a:t>values are the </a:t>
            </a:r>
            <a:r>
              <a:rPr lang="en-GB" sz="1200" b="1" kern="1200" dirty="0">
                <a:solidFill>
                  <a:schemeClr val="tx1"/>
                </a:solidFill>
                <a:effectLst/>
                <a:latin typeface="Times New Roman" pitchFamily="18" charset="0"/>
                <a:ea typeface="+mn-ea"/>
                <a:cs typeface="+mn-cs"/>
              </a:rPr>
              <a:t>input</a:t>
            </a:r>
            <a:r>
              <a:rPr lang="en-GB" sz="1200" b="0" kern="1200" dirty="0">
                <a:solidFill>
                  <a:schemeClr val="tx1"/>
                </a:solidFill>
                <a:effectLst/>
                <a:latin typeface="Times New Roman" pitchFamily="18" charset="0"/>
                <a:ea typeface="+mn-ea"/>
                <a:cs typeface="+mn-cs"/>
              </a:rPr>
              <a:t> variables that define the state of the process.</a:t>
            </a:r>
          </a:p>
          <a:p>
            <a:pPr marL="628650" lvl="1" indent="-171450">
              <a:buFont typeface="Arial" panose="020B0604020202020204" pitchFamily="34" charset="0"/>
              <a:buChar char="•"/>
            </a:pPr>
            <a:r>
              <a:rPr lang="en-GB" sz="1200" b="0" kern="1200" dirty="0">
                <a:solidFill>
                  <a:schemeClr val="tx1"/>
                </a:solidFill>
                <a:effectLst/>
                <a:latin typeface="Times New Roman" pitchFamily="18" charset="0"/>
                <a:ea typeface="+mn-ea"/>
                <a:cs typeface="+mn-cs"/>
              </a:rPr>
              <a:t> The </a:t>
            </a:r>
            <a:r>
              <a:rPr lang="en-GB" sz="1200" b="0" u="sng" kern="1200" dirty="0" err="1">
                <a:solidFill>
                  <a:schemeClr val="tx1"/>
                </a:solidFill>
                <a:effectLst/>
                <a:latin typeface="Times New Roman" pitchFamily="18" charset="0"/>
                <a:ea typeface="+mn-ea"/>
                <a:cs typeface="+mn-cs"/>
              </a:rPr>
              <a:t>setpoints</a:t>
            </a:r>
            <a:r>
              <a:rPr lang="en-GB" sz="1200" b="0" kern="1200" dirty="0">
                <a:solidFill>
                  <a:schemeClr val="tx1"/>
                </a:solidFill>
                <a:effectLst/>
                <a:latin typeface="Times New Roman" pitchFamily="18" charset="0"/>
                <a:ea typeface="+mn-ea"/>
                <a:cs typeface="+mn-cs"/>
              </a:rPr>
              <a:t> are the variables to be </a:t>
            </a:r>
            <a:r>
              <a:rPr lang="en-GB" sz="1200" b="0" u="sng" kern="1200" dirty="0">
                <a:solidFill>
                  <a:schemeClr val="tx1"/>
                </a:solidFill>
                <a:effectLst/>
                <a:latin typeface="Times New Roman" pitchFamily="18" charset="0"/>
                <a:ea typeface="+mn-ea"/>
                <a:cs typeface="+mn-cs"/>
              </a:rPr>
              <a:t>recommended</a:t>
            </a:r>
            <a:r>
              <a:rPr lang="en-GB" sz="1200" b="0" kern="1200" dirty="0">
                <a:solidFill>
                  <a:schemeClr val="tx1"/>
                </a:solidFill>
                <a:effectLst/>
                <a:latin typeface="Times New Roman" pitchFamily="18" charset="0"/>
                <a:ea typeface="+mn-ea"/>
                <a:cs typeface="+mn-cs"/>
              </a:rPr>
              <a:t> in order to optimize the process.  </a:t>
            </a:r>
            <a:r>
              <a:rPr lang="en-GB" sz="1200" b="0" kern="1200" dirty="0">
                <a:solidFill>
                  <a:schemeClr val="tx1"/>
                </a:solidFill>
                <a:effectLst/>
                <a:latin typeface="Times New Roman" pitchFamily="18" charset="0"/>
                <a:ea typeface="+mn-ea"/>
                <a:cs typeface="+mn-cs"/>
                <a:sym typeface="Wingdings" panose="05000000000000000000" pitchFamily="2" charset="2"/>
              </a:rPr>
              <a:t> </a:t>
            </a:r>
            <a:r>
              <a:rPr lang="en-GB" sz="1200" b="1" kern="1200" dirty="0">
                <a:solidFill>
                  <a:schemeClr val="tx1"/>
                </a:solidFill>
                <a:effectLst/>
                <a:latin typeface="Times New Roman" pitchFamily="18" charset="0"/>
                <a:ea typeface="+mn-ea"/>
                <a:cs typeface="+mn-cs"/>
                <a:sym typeface="Wingdings" panose="05000000000000000000" pitchFamily="2" charset="2"/>
              </a:rPr>
              <a:t>output</a:t>
            </a:r>
            <a:endParaRPr lang="es-ES" sz="1200" b="1" kern="1200" dirty="0">
              <a:solidFill>
                <a:schemeClr val="tx1"/>
              </a:solidFill>
              <a:effectLst/>
              <a:latin typeface="Times New Roman" pitchFamily="18" charset="0"/>
              <a:ea typeface="+mn-ea"/>
              <a:cs typeface="+mn-cs"/>
            </a:endParaRPr>
          </a:p>
          <a:p>
            <a:pPr marL="171450" lvl="0" indent="-171450">
              <a:buFont typeface="Arial" panose="020B0604020202020204" pitchFamily="34" charset="0"/>
              <a:buChar char="•"/>
            </a:pPr>
            <a:r>
              <a:rPr lang="en-GB" sz="1200" b="1" kern="1200" dirty="0">
                <a:solidFill>
                  <a:schemeClr val="tx1"/>
                </a:solidFill>
                <a:effectLst/>
                <a:latin typeface="Times New Roman" pitchFamily="18" charset="0"/>
                <a:ea typeface="+mn-ea"/>
                <a:cs typeface="+mn-cs"/>
              </a:rPr>
              <a:t>Constraints</a:t>
            </a:r>
            <a:r>
              <a:rPr lang="en-GB" sz="1200" b="0" kern="1200" dirty="0">
                <a:solidFill>
                  <a:schemeClr val="tx1"/>
                </a:solidFill>
                <a:effectLst/>
                <a:latin typeface="Times New Roman" pitchFamily="18" charset="0"/>
                <a:ea typeface="+mn-ea"/>
                <a:cs typeface="+mn-cs"/>
              </a:rPr>
              <a:t>: on the one hand, </a:t>
            </a:r>
            <a:r>
              <a:rPr lang="en-GB" sz="1200" b="0" u="sng" kern="1200" dirty="0">
                <a:solidFill>
                  <a:schemeClr val="tx1"/>
                </a:solidFill>
                <a:effectLst/>
                <a:latin typeface="Times New Roman" pitchFamily="18" charset="0"/>
                <a:ea typeface="+mn-ea"/>
                <a:cs typeface="+mn-cs"/>
              </a:rPr>
              <a:t>business constraints </a:t>
            </a:r>
            <a:r>
              <a:rPr lang="en-GB" sz="1200" b="0" kern="1200" dirty="0">
                <a:solidFill>
                  <a:schemeClr val="tx1"/>
                </a:solidFill>
                <a:effectLst/>
                <a:latin typeface="Times New Roman" pitchFamily="18" charset="0"/>
                <a:ea typeface="+mn-ea"/>
                <a:cs typeface="+mn-cs"/>
              </a:rPr>
              <a:t>and, on the other hand, a </a:t>
            </a:r>
            <a:r>
              <a:rPr lang="en-GB" sz="1200" b="0" u="sng" kern="1200" dirty="0">
                <a:solidFill>
                  <a:schemeClr val="tx1"/>
                </a:solidFill>
                <a:effectLst/>
                <a:latin typeface="Times New Roman" pitchFamily="18" charset="0"/>
                <a:ea typeface="+mn-ea"/>
                <a:cs typeface="+mn-cs"/>
              </a:rPr>
              <a:t>model that discards unrealistic scenarios (</a:t>
            </a:r>
            <a:r>
              <a:rPr lang="en-GB" sz="1200" b="0" u="sng" kern="1200" dirty="0" err="1">
                <a:solidFill>
                  <a:schemeClr val="tx1"/>
                </a:solidFill>
                <a:effectLst/>
                <a:latin typeface="Times New Roman" pitchFamily="18" charset="0"/>
                <a:ea typeface="+mn-ea"/>
                <a:cs typeface="+mn-cs"/>
              </a:rPr>
              <a:t>autoencoder</a:t>
            </a:r>
            <a:r>
              <a:rPr lang="en-GB" sz="1200" b="0" u="sng" kern="1200" dirty="0">
                <a:solidFill>
                  <a:schemeClr val="tx1"/>
                </a:solidFill>
                <a:effectLst/>
                <a:latin typeface="Times New Roman" pitchFamily="18" charset="0"/>
                <a:ea typeface="+mn-ea"/>
                <a:cs typeface="+mn-cs"/>
              </a:rPr>
              <a:t>).</a:t>
            </a:r>
            <a:r>
              <a:rPr lang="en-GB" sz="1200" b="0" kern="1200" dirty="0">
                <a:solidFill>
                  <a:schemeClr val="tx1"/>
                </a:solidFill>
                <a:effectLst/>
                <a:latin typeface="Times New Roman" pitchFamily="18" charset="0"/>
                <a:ea typeface="+mn-ea"/>
                <a:cs typeface="+mn-cs"/>
              </a:rPr>
              <a:t> Business constraints can also be predictive models based on data developed in WP3 in order to avoid undesirable future scenarios. For now, we only work with the model that discards unrealistic scenarios.</a:t>
            </a:r>
            <a:endParaRPr lang="es-ES" sz="1200" b="0" kern="1200" dirty="0">
              <a:solidFill>
                <a:schemeClr val="tx1"/>
              </a:solidFill>
              <a:effectLst/>
              <a:latin typeface="Times New Roman" pitchFamily="18" charset="0"/>
              <a:ea typeface="+mn-ea"/>
              <a:cs typeface="+mn-cs"/>
            </a:endParaRPr>
          </a:p>
          <a:p>
            <a:endParaRPr lang="es-ES" dirty="0"/>
          </a:p>
          <a:p>
            <a:endParaRPr lang="es-ES" dirty="0"/>
          </a:p>
          <a:p>
            <a:endParaRPr lang="es-ES"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kern="1200" dirty="0">
                <a:solidFill>
                  <a:schemeClr val="tx1"/>
                </a:solidFill>
                <a:effectLst/>
                <a:latin typeface="Times New Roman" pitchFamily="18" charset="0"/>
                <a:ea typeface="+mn-ea"/>
                <a:cs typeface="+mn-cs"/>
              </a:rPr>
              <a:t>The optimizer captures in real time the state of the industrial process to be optimized.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kern="1200" dirty="0">
                <a:solidFill>
                  <a:schemeClr val="tx1"/>
                </a:solidFill>
                <a:effectLst/>
                <a:latin typeface="Times New Roman" pitchFamily="18" charset="0"/>
                <a:ea typeface="+mn-ea"/>
                <a:cs typeface="+mn-cs"/>
              </a:rPr>
              <a:t>The process values together with the current </a:t>
            </a:r>
            <a:r>
              <a:rPr lang="en-GB" sz="1200" b="0" kern="1200" dirty="0" err="1">
                <a:solidFill>
                  <a:schemeClr val="tx1"/>
                </a:solidFill>
                <a:effectLst/>
                <a:latin typeface="Times New Roman" pitchFamily="18" charset="0"/>
                <a:ea typeface="+mn-ea"/>
                <a:cs typeface="+mn-cs"/>
              </a:rPr>
              <a:t>setpoint</a:t>
            </a:r>
            <a:r>
              <a:rPr lang="en-GB" sz="1200" b="0" kern="1200" dirty="0">
                <a:solidFill>
                  <a:schemeClr val="tx1"/>
                </a:solidFill>
                <a:effectLst/>
                <a:latin typeface="Times New Roman" pitchFamily="18" charset="0"/>
                <a:ea typeface="+mn-ea"/>
                <a:cs typeface="+mn-cs"/>
              </a:rPr>
              <a:t> values are the variables that define the state.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kern="1200" dirty="0">
                <a:solidFill>
                  <a:schemeClr val="tx1"/>
                </a:solidFill>
                <a:effectLst/>
                <a:latin typeface="Times New Roman" pitchFamily="18" charset="0"/>
                <a:ea typeface="+mn-ea"/>
                <a:cs typeface="+mn-cs"/>
              </a:rPr>
              <a:t>The </a:t>
            </a:r>
            <a:r>
              <a:rPr lang="en-GB" sz="1200" b="1" kern="1200" dirty="0">
                <a:solidFill>
                  <a:schemeClr val="tx1"/>
                </a:solidFill>
                <a:effectLst/>
                <a:latin typeface="Times New Roman" pitchFamily="18" charset="0"/>
                <a:ea typeface="+mn-ea"/>
                <a:cs typeface="+mn-cs"/>
              </a:rPr>
              <a:t>final objective of the model is to recommend new </a:t>
            </a:r>
            <a:r>
              <a:rPr lang="en-GB" sz="1200" b="1" kern="1200" dirty="0" err="1">
                <a:solidFill>
                  <a:schemeClr val="tx1"/>
                </a:solidFill>
                <a:effectLst/>
                <a:latin typeface="Times New Roman" pitchFamily="18" charset="0"/>
                <a:ea typeface="+mn-ea"/>
                <a:cs typeface="+mn-cs"/>
              </a:rPr>
              <a:t>setpoint</a:t>
            </a:r>
            <a:r>
              <a:rPr lang="en-GB" sz="1200" b="1" kern="1200" dirty="0">
                <a:solidFill>
                  <a:schemeClr val="tx1"/>
                </a:solidFill>
                <a:effectLst/>
                <a:latin typeface="Times New Roman" pitchFamily="18" charset="0"/>
                <a:ea typeface="+mn-ea"/>
                <a:cs typeface="+mn-cs"/>
              </a:rPr>
              <a:t> combinations in order to optimize the process</a:t>
            </a:r>
            <a:r>
              <a:rPr lang="en-GB" sz="1200" b="0" kern="1200" dirty="0">
                <a:solidFill>
                  <a:schemeClr val="tx1"/>
                </a:solidFill>
                <a:effectLst/>
                <a:latin typeface="Times New Roman" pitchFamily="18"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kern="1200" dirty="0">
                <a:solidFill>
                  <a:schemeClr val="tx1"/>
                </a:solidFill>
                <a:effectLst/>
                <a:latin typeface="Times New Roman" pitchFamily="18" charset="0"/>
                <a:ea typeface="+mn-ea"/>
                <a:cs typeface="+mn-cs"/>
              </a:rPr>
              <a:t>To this end, new scenarios are simulated respecting the upper and lower limits of the variables, the constraints and the threshold set with the </a:t>
            </a:r>
            <a:r>
              <a:rPr lang="en-GB" sz="1200" b="0" kern="1200" dirty="0" err="1">
                <a:solidFill>
                  <a:schemeClr val="tx1"/>
                </a:solidFill>
                <a:effectLst/>
                <a:latin typeface="Times New Roman" pitchFamily="18" charset="0"/>
                <a:ea typeface="+mn-ea"/>
                <a:cs typeface="+mn-cs"/>
              </a:rPr>
              <a:t>autoencoder</a:t>
            </a:r>
            <a:r>
              <a:rPr lang="en-GB" sz="1200" b="0" kern="1200" dirty="0">
                <a:solidFill>
                  <a:schemeClr val="tx1"/>
                </a:solidFill>
                <a:effectLst/>
                <a:latin typeface="Times New Roman" pitchFamily="18"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kern="1200" dirty="0">
                <a:solidFill>
                  <a:schemeClr val="tx1"/>
                </a:solidFill>
                <a:effectLst/>
                <a:latin typeface="Times New Roman" pitchFamily="18" charset="0"/>
                <a:ea typeface="+mn-ea"/>
                <a:cs typeface="+mn-cs"/>
              </a:rPr>
              <a:t>The results are then obtained with the objective function. </a:t>
            </a:r>
            <a:r>
              <a:rPr lang="en-GB" sz="1200" b="0" u="sng" kern="1200" dirty="0">
                <a:solidFill>
                  <a:schemeClr val="tx1"/>
                </a:solidFill>
                <a:effectLst/>
                <a:latin typeface="Times New Roman" pitchFamily="18" charset="0"/>
                <a:ea typeface="+mn-ea"/>
                <a:cs typeface="+mn-cs"/>
              </a:rPr>
              <a:t>This is an iterative process that is repeated until the set stop criterion is met</a:t>
            </a:r>
            <a:r>
              <a:rPr lang="en-GB" sz="1200" b="0" kern="1200" dirty="0">
                <a:solidFill>
                  <a:schemeClr val="tx1"/>
                </a:solidFill>
                <a:effectLst/>
                <a:latin typeface="Times New Roman" pitchFamily="18"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kern="1200" dirty="0">
                <a:solidFill>
                  <a:schemeClr val="tx1"/>
                </a:solidFill>
                <a:effectLst/>
                <a:latin typeface="Times New Roman" pitchFamily="18" charset="0"/>
                <a:ea typeface="+mn-ea"/>
                <a:cs typeface="+mn-cs"/>
              </a:rPr>
              <a:t>Once finished, the optimal </a:t>
            </a:r>
            <a:r>
              <a:rPr lang="en-GB" sz="1200" b="0" kern="1200" dirty="0" err="1">
                <a:solidFill>
                  <a:schemeClr val="tx1"/>
                </a:solidFill>
                <a:effectLst/>
                <a:latin typeface="Times New Roman" pitchFamily="18" charset="0"/>
                <a:ea typeface="+mn-ea"/>
                <a:cs typeface="+mn-cs"/>
              </a:rPr>
              <a:t>setpoint</a:t>
            </a:r>
            <a:r>
              <a:rPr lang="en-GB" sz="1200" b="0" kern="1200" dirty="0">
                <a:solidFill>
                  <a:schemeClr val="tx1"/>
                </a:solidFill>
                <a:effectLst/>
                <a:latin typeface="Times New Roman" pitchFamily="18" charset="0"/>
                <a:ea typeface="+mn-ea"/>
                <a:cs typeface="+mn-cs"/>
              </a:rPr>
              <a:t> combination is returned as a recommendation.</a:t>
            </a:r>
            <a:endParaRPr lang="es-ES" sz="1200" b="0" kern="1200" dirty="0">
              <a:solidFill>
                <a:schemeClr val="tx1"/>
              </a:solidFill>
              <a:effectLst/>
              <a:latin typeface="Times New Roman" pitchFamily="18" charset="0"/>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AB5824-ABFB-4F38-9A08-EE1D7F0A2B56}"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9489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kern="1200" dirty="0" err="1">
                <a:solidFill>
                  <a:schemeClr val="tx1"/>
                </a:solidFill>
                <a:effectLst/>
                <a:latin typeface="+mn-lt"/>
                <a:ea typeface="+mn-ea"/>
                <a:cs typeface="+mn-cs"/>
              </a:rPr>
              <a:t>Objective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Recommend</a:t>
            </a:r>
            <a:r>
              <a:rPr lang="es-ES" sz="1200" kern="1200" dirty="0">
                <a:solidFill>
                  <a:schemeClr val="tx1"/>
                </a:solidFill>
                <a:effectLst/>
                <a:latin typeface="+mn-lt"/>
                <a:ea typeface="+mn-ea"/>
                <a:cs typeface="+mn-cs"/>
              </a:rPr>
              <a:t> the </a:t>
            </a:r>
            <a:r>
              <a:rPr lang="es-ES" sz="1200" kern="1200" dirty="0" err="1">
                <a:solidFill>
                  <a:schemeClr val="tx1"/>
                </a:solidFill>
                <a:effectLst/>
                <a:latin typeface="+mn-lt"/>
                <a:ea typeface="+mn-ea"/>
                <a:cs typeface="+mn-cs"/>
              </a:rPr>
              <a:t>minimum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consumption</a:t>
            </a:r>
            <a:r>
              <a:rPr lang="es-ES" sz="1200" kern="1200" dirty="0">
                <a:solidFill>
                  <a:schemeClr val="tx1"/>
                </a:solidFill>
                <a:effectLst/>
                <a:latin typeface="+mn-lt"/>
                <a:ea typeface="+mn-ea"/>
                <a:cs typeface="+mn-cs"/>
              </a:rPr>
              <a:t> of TAP13 to </a:t>
            </a:r>
            <a:r>
              <a:rPr lang="es-ES" sz="1200" kern="1200" dirty="0" err="1">
                <a:solidFill>
                  <a:schemeClr val="tx1"/>
                </a:solidFill>
                <a:effectLst/>
                <a:latin typeface="+mn-lt"/>
                <a:ea typeface="+mn-ea"/>
                <a:cs typeface="+mn-cs"/>
              </a:rPr>
              <a:t>maintain</a:t>
            </a:r>
            <a:r>
              <a:rPr lang="es-ES" sz="1200" kern="1200" dirty="0">
                <a:solidFill>
                  <a:schemeClr val="tx1"/>
                </a:solidFill>
                <a:effectLst/>
                <a:latin typeface="+mn-lt"/>
                <a:ea typeface="+mn-ea"/>
                <a:cs typeface="+mn-cs"/>
              </a:rPr>
              <a:t> the </a:t>
            </a:r>
            <a:r>
              <a:rPr lang="es-ES" sz="1200" kern="1200" dirty="0" err="1">
                <a:solidFill>
                  <a:schemeClr val="tx1"/>
                </a:solidFill>
                <a:effectLst/>
                <a:latin typeface="+mn-lt"/>
                <a:ea typeface="+mn-ea"/>
                <a:cs typeface="+mn-cs"/>
              </a:rPr>
              <a:t>temperature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within</a:t>
            </a:r>
            <a:r>
              <a:rPr lang="es-ES" sz="1200" kern="1200" dirty="0">
                <a:solidFill>
                  <a:schemeClr val="tx1"/>
                </a:solidFill>
                <a:effectLst/>
                <a:latin typeface="+mn-lt"/>
                <a:ea typeface="+mn-ea"/>
                <a:cs typeface="+mn-cs"/>
              </a:rPr>
              <a:t> the </a:t>
            </a:r>
            <a:r>
              <a:rPr lang="es-ES" sz="1200" kern="1200" dirty="0" err="1">
                <a:solidFill>
                  <a:schemeClr val="tx1"/>
                </a:solidFill>
                <a:effectLst/>
                <a:latin typeface="+mn-lt"/>
                <a:ea typeface="+mn-ea"/>
                <a:cs typeface="+mn-cs"/>
              </a:rPr>
              <a:t>range</a:t>
            </a:r>
            <a:r>
              <a:rPr lang="es-ES" sz="1200" kern="1200" dirty="0">
                <a:solidFill>
                  <a:schemeClr val="tx1"/>
                </a:solidFill>
                <a:effectLst/>
                <a:latin typeface="+mn-lt"/>
                <a:ea typeface="+mn-ea"/>
                <a:cs typeface="+mn-cs"/>
              </a:rPr>
              <a:t> (1580ºC- 1600ºC).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purpose</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predictive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model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created</a:t>
            </a:r>
            <a:r>
              <a:rPr lang="es-ES" sz="1200" kern="1200" dirty="0">
                <a:solidFill>
                  <a:schemeClr val="tx1"/>
                </a:solidFill>
                <a:effectLst/>
                <a:latin typeface="+mn-lt"/>
                <a:ea typeface="+mn-ea"/>
                <a:cs typeface="+mn-cs"/>
              </a:rPr>
              <a:t> to </a:t>
            </a:r>
            <a:r>
              <a:rPr lang="es-ES" sz="1200" kern="1200" dirty="0" err="1">
                <a:solidFill>
                  <a:schemeClr val="tx1"/>
                </a:solidFill>
                <a:effectLst/>
                <a:latin typeface="+mn-lt"/>
                <a:ea typeface="+mn-ea"/>
                <a:cs typeface="+mn-cs"/>
              </a:rPr>
              <a:t>predict</a:t>
            </a:r>
            <a:r>
              <a:rPr lang="es-ES" sz="1200" kern="1200" dirty="0">
                <a:solidFill>
                  <a:schemeClr val="tx1"/>
                </a:solidFill>
                <a:effectLst/>
                <a:latin typeface="+mn-lt"/>
                <a:ea typeface="+mn-ea"/>
                <a:cs typeface="+mn-cs"/>
              </a:rPr>
              <a:t> the final </a:t>
            </a:r>
            <a:r>
              <a:rPr lang="es-ES" sz="1200" kern="1200" dirty="0" err="1">
                <a:solidFill>
                  <a:schemeClr val="tx1"/>
                </a:solidFill>
                <a:effectLst/>
                <a:latin typeface="+mn-lt"/>
                <a:ea typeface="+mn-ea"/>
                <a:cs typeface="+mn-cs"/>
              </a:rPr>
              <a:t>temperature</a:t>
            </a:r>
            <a:r>
              <a:rPr lang="es-ES" sz="1200" kern="1200" dirty="0">
                <a:solidFill>
                  <a:schemeClr val="tx1"/>
                </a:solidFill>
                <a:effectLst/>
                <a:latin typeface="+mn-lt"/>
                <a:ea typeface="+mn-ea"/>
                <a:cs typeface="+mn-cs"/>
              </a:rPr>
              <a:t> of a COLADA. The </a:t>
            </a:r>
            <a:r>
              <a:rPr lang="es-ES" sz="1200" kern="1200" dirty="0" err="1">
                <a:solidFill>
                  <a:schemeClr val="tx1"/>
                </a:solidFill>
                <a:effectLst/>
                <a:latin typeface="+mn-lt"/>
                <a:ea typeface="+mn-ea"/>
                <a:cs typeface="+mn-cs"/>
              </a:rPr>
              <a:t>consumption</a:t>
            </a:r>
            <a:r>
              <a:rPr lang="es-ES" sz="1200" kern="1200" dirty="0">
                <a:solidFill>
                  <a:schemeClr val="tx1"/>
                </a:solidFill>
                <a:effectLst/>
                <a:latin typeface="+mn-lt"/>
                <a:ea typeface="+mn-ea"/>
                <a:cs typeface="+mn-cs"/>
              </a:rPr>
              <a:t> of TAP13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an</a:t>
            </a:r>
            <a:r>
              <a:rPr lang="es-ES" sz="1200" kern="1200" dirty="0">
                <a:solidFill>
                  <a:schemeClr val="tx1"/>
                </a:solidFill>
                <a:effectLst/>
                <a:latin typeface="+mn-lt"/>
                <a:ea typeface="+mn-ea"/>
                <a:cs typeface="+mn-cs"/>
              </a:rPr>
              <a:t> input of the </a:t>
            </a:r>
            <a:r>
              <a:rPr lang="es-ES" sz="1200" kern="1200" dirty="0" err="1">
                <a:solidFill>
                  <a:schemeClr val="tx1"/>
                </a:solidFill>
                <a:effectLst/>
                <a:latin typeface="+mn-lt"/>
                <a:ea typeface="+mn-ea"/>
                <a:cs typeface="+mn-cs"/>
              </a:rPr>
              <a:t>predictive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model</a:t>
            </a:r>
            <a:r>
              <a:rPr lang="es-ES" sz="1200" kern="1200" dirty="0">
                <a:solidFill>
                  <a:schemeClr val="tx1"/>
                </a:solidFill>
                <a:effectLst/>
                <a:latin typeface="+mn-lt"/>
                <a:ea typeface="+mn-ea"/>
                <a:cs typeface="+mn-cs"/>
              </a:rPr>
              <a:t>. Once the </a:t>
            </a:r>
            <a:r>
              <a:rPr lang="es-ES" sz="1200" kern="1200" dirty="0" err="1">
                <a:solidFill>
                  <a:schemeClr val="tx1"/>
                </a:solidFill>
                <a:effectLst/>
                <a:latin typeface="+mn-lt"/>
                <a:ea typeface="+mn-ea"/>
                <a:cs typeface="+mn-cs"/>
              </a:rPr>
              <a:t>predictive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model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trained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optimizer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created</a:t>
            </a:r>
            <a:r>
              <a:rPr lang="es-ES" sz="1200" kern="1200" dirty="0">
                <a:solidFill>
                  <a:schemeClr val="tx1"/>
                </a:solidFill>
                <a:effectLst/>
                <a:latin typeface="+mn-lt"/>
                <a:ea typeface="+mn-ea"/>
                <a:cs typeface="+mn-cs"/>
              </a:rPr>
              <a:t> to </a:t>
            </a:r>
            <a:r>
              <a:rPr lang="es-ES" sz="1200" kern="1200" dirty="0" err="1">
                <a:solidFill>
                  <a:schemeClr val="tx1"/>
                </a:solidFill>
                <a:effectLst/>
                <a:latin typeface="+mn-lt"/>
                <a:ea typeface="+mn-ea"/>
                <a:cs typeface="+mn-cs"/>
              </a:rPr>
              <a:t>recommend</a:t>
            </a:r>
            <a:r>
              <a:rPr lang="es-ES" sz="1200" kern="1200" dirty="0">
                <a:solidFill>
                  <a:schemeClr val="tx1"/>
                </a:solidFill>
                <a:effectLst/>
                <a:latin typeface="+mn-lt"/>
                <a:ea typeface="+mn-ea"/>
                <a:cs typeface="+mn-cs"/>
              </a:rPr>
              <a:t> the </a:t>
            </a:r>
            <a:r>
              <a:rPr lang="es-ES" sz="1200" kern="1200" dirty="0" err="1">
                <a:solidFill>
                  <a:schemeClr val="tx1"/>
                </a:solidFill>
                <a:effectLst/>
                <a:latin typeface="+mn-lt"/>
                <a:ea typeface="+mn-ea"/>
                <a:cs typeface="+mn-cs"/>
              </a:rPr>
              <a:t>optimal</a:t>
            </a:r>
            <a:r>
              <a:rPr lang="es-ES" sz="1200" kern="1200" dirty="0">
                <a:solidFill>
                  <a:schemeClr val="tx1"/>
                </a:solidFill>
                <a:effectLst/>
                <a:latin typeface="+mn-lt"/>
                <a:ea typeface="+mn-ea"/>
                <a:cs typeface="+mn-cs"/>
              </a:rPr>
              <a:t> TAP13 </a:t>
            </a:r>
            <a:r>
              <a:rPr lang="es-ES" sz="1200" kern="1200" dirty="0" err="1">
                <a:solidFill>
                  <a:schemeClr val="tx1"/>
                </a:solidFill>
                <a:effectLst/>
                <a:latin typeface="+mn-lt"/>
                <a:ea typeface="+mn-ea"/>
                <a:cs typeface="+mn-cs"/>
              </a:rPr>
              <a:t>consumption</a:t>
            </a:r>
            <a:r>
              <a:rPr lang="es-ES" sz="1200" kern="1200" dirty="0">
                <a:solidFill>
                  <a:schemeClr val="tx1"/>
                </a:solidFill>
                <a:effectLst/>
                <a:latin typeface="+mn-lt"/>
                <a:ea typeface="+mn-ea"/>
                <a:cs typeface="+mn-cs"/>
              </a:rPr>
              <a:t> to </a:t>
            </a:r>
            <a:r>
              <a:rPr lang="es-ES" sz="1200" kern="1200" dirty="0" err="1">
                <a:solidFill>
                  <a:schemeClr val="tx1"/>
                </a:solidFill>
                <a:effectLst/>
                <a:latin typeface="+mn-lt"/>
                <a:ea typeface="+mn-ea"/>
                <a:cs typeface="+mn-cs"/>
              </a:rPr>
              <a:t>reach</a:t>
            </a:r>
            <a:r>
              <a:rPr lang="es-ES" sz="1200" kern="1200" dirty="0">
                <a:solidFill>
                  <a:schemeClr val="tx1"/>
                </a:solidFill>
                <a:effectLst/>
                <a:latin typeface="+mn-lt"/>
                <a:ea typeface="+mn-ea"/>
                <a:cs typeface="+mn-cs"/>
              </a:rPr>
              <a:t> the target </a:t>
            </a:r>
            <a:r>
              <a:rPr lang="es-ES" sz="1200" kern="1200" dirty="0" err="1">
                <a:solidFill>
                  <a:schemeClr val="tx1"/>
                </a:solidFill>
                <a:effectLst/>
                <a:latin typeface="+mn-lt"/>
                <a:ea typeface="+mn-ea"/>
                <a:cs typeface="+mn-cs"/>
              </a:rPr>
              <a:t>temperature</a:t>
            </a:r>
            <a:r>
              <a:rPr lang="es-ES" sz="1200" kern="1200" dirty="0">
                <a:solidFill>
                  <a:schemeClr val="tx1"/>
                </a:solidFill>
                <a:effectLst/>
                <a:latin typeface="+mn-lt"/>
                <a:ea typeface="+mn-ea"/>
                <a:cs typeface="+mn-cs"/>
              </a:rPr>
              <a:t>.</a:t>
            </a:r>
          </a:p>
          <a:p>
            <a:r>
              <a:rPr lang="es-ES" sz="1200" kern="1200" dirty="0" err="1">
                <a:solidFill>
                  <a:schemeClr val="tx1"/>
                </a:solidFill>
                <a:effectLst/>
                <a:latin typeface="+mn-lt"/>
                <a:ea typeface="+mn-ea"/>
                <a:cs typeface="+mn-cs"/>
              </a:rPr>
              <a:t>First</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dataset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prepared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modeling</a:t>
            </a:r>
            <a:r>
              <a:rPr lang="es-ES" sz="1200" kern="1200" dirty="0">
                <a:solidFill>
                  <a:schemeClr val="tx1"/>
                </a:solidFill>
                <a:effectLst/>
                <a:latin typeface="+mn-lt"/>
                <a:ea typeface="+mn-ea"/>
                <a:cs typeface="+mn-cs"/>
              </a:rPr>
              <a:t>. The </a:t>
            </a:r>
            <a:r>
              <a:rPr lang="es-ES" sz="1200" kern="1200" dirty="0" err="1">
                <a:solidFill>
                  <a:schemeClr val="tx1"/>
                </a:solidFill>
                <a:effectLst/>
                <a:latin typeface="+mn-lt"/>
                <a:ea typeface="+mn-ea"/>
                <a:cs typeface="+mn-cs"/>
              </a:rPr>
              <a:t>following</a:t>
            </a:r>
            <a:r>
              <a:rPr lang="es-ES" sz="1200" kern="1200" dirty="0">
                <a:solidFill>
                  <a:schemeClr val="tx1"/>
                </a:solidFill>
                <a:effectLst/>
                <a:latin typeface="+mn-lt"/>
                <a:ea typeface="+mn-ea"/>
                <a:cs typeface="+mn-cs"/>
              </a:rPr>
              <a:t> predictor variables are </a:t>
            </a:r>
            <a:r>
              <a:rPr lang="es-ES" sz="1200" kern="1200" dirty="0" err="1">
                <a:solidFill>
                  <a:schemeClr val="tx1"/>
                </a:solidFill>
                <a:effectLst/>
                <a:latin typeface="+mn-lt"/>
                <a:ea typeface="+mn-ea"/>
                <a:cs typeface="+mn-cs"/>
              </a:rPr>
              <a:t>used</a:t>
            </a:r>
            <a:r>
              <a:rPr lang="es-E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s-ES" sz="1200" kern="1200" dirty="0">
                <a:solidFill>
                  <a:schemeClr val="tx1"/>
                </a:solidFill>
                <a:effectLst/>
                <a:latin typeface="+mn-lt"/>
                <a:ea typeface="+mn-ea"/>
                <a:cs typeface="+mn-cs"/>
              </a:rPr>
              <a:t>Total </a:t>
            </a:r>
            <a:r>
              <a:rPr lang="es-ES" sz="1200" kern="1200" dirty="0" err="1">
                <a:solidFill>
                  <a:schemeClr val="tx1"/>
                </a:solidFill>
                <a:effectLst/>
                <a:latin typeface="+mn-lt"/>
                <a:ea typeface="+mn-ea"/>
                <a:cs typeface="+mn-cs"/>
              </a:rPr>
              <a:t>scrap</a:t>
            </a:r>
            <a:r>
              <a:rPr lang="es-ES" sz="1200" kern="1200" dirty="0">
                <a:solidFill>
                  <a:schemeClr val="tx1"/>
                </a:solidFill>
                <a:effectLst/>
                <a:latin typeface="+mn-lt"/>
                <a:ea typeface="+mn-ea"/>
                <a:cs typeface="+mn-cs"/>
              </a:rPr>
              <a:t> load.</a:t>
            </a:r>
          </a:p>
          <a:p>
            <a:pPr marL="171450" lvl="0" indent="-171450">
              <a:buFont typeface="Arial" panose="020B0604020202020204" pitchFamily="34" charset="0"/>
              <a:buChar char="•"/>
            </a:pPr>
            <a:r>
              <a:rPr lang="es-ES" sz="1200" kern="1200" dirty="0">
                <a:solidFill>
                  <a:schemeClr val="tx1"/>
                </a:solidFill>
                <a:effectLst/>
                <a:latin typeface="+mn-lt"/>
                <a:ea typeface="+mn-ea"/>
                <a:cs typeface="+mn-cs"/>
              </a:rPr>
              <a:t>Total load </a:t>
            </a:r>
            <a:r>
              <a:rPr lang="es-ES" sz="1200" kern="1200" dirty="0" err="1">
                <a:solidFill>
                  <a:schemeClr val="tx1"/>
                </a:solidFill>
                <a:effectLst/>
                <a:latin typeface="+mn-lt"/>
                <a:ea typeface="+mn-ea"/>
                <a:cs typeface="+mn-cs"/>
              </a:rPr>
              <a:t>by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scrap</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group</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group</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group</a:t>
            </a:r>
            <a:r>
              <a:rPr lang="es-ES" sz="1200" kern="1200" dirty="0">
                <a:solidFill>
                  <a:schemeClr val="tx1"/>
                </a:solidFill>
                <a:effectLst/>
                <a:latin typeface="+mn-lt"/>
                <a:ea typeface="+mn-ea"/>
                <a:cs typeface="+mn-cs"/>
              </a:rPr>
              <a:t> F, </a:t>
            </a:r>
            <a:r>
              <a:rPr lang="es-ES" sz="1200" kern="1200" dirty="0" err="1">
                <a:solidFill>
                  <a:schemeClr val="tx1"/>
                </a:solidFill>
                <a:effectLst/>
                <a:latin typeface="+mn-lt"/>
                <a:ea typeface="+mn-ea"/>
                <a:cs typeface="+mn-cs"/>
              </a:rPr>
              <a:t>group</a:t>
            </a:r>
            <a:r>
              <a:rPr lang="es-ES" sz="1200" kern="1200" dirty="0">
                <a:solidFill>
                  <a:schemeClr val="tx1"/>
                </a:solidFill>
                <a:effectLst/>
                <a:latin typeface="+mn-lt"/>
                <a:ea typeface="+mn-ea"/>
                <a:cs typeface="+mn-cs"/>
              </a:rPr>
              <a:t> G.</a:t>
            </a:r>
          </a:p>
          <a:p>
            <a:pPr marL="171450" lvl="0" indent="-171450">
              <a:buFont typeface="Arial" panose="020B0604020202020204" pitchFamily="34" charset="0"/>
              <a:buChar char="•"/>
            </a:pPr>
            <a:r>
              <a:rPr lang="es-ES" sz="1200" kern="1200" dirty="0" err="1">
                <a:solidFill>
                  <a:schemeClr val="tx1"/>
                </a:solidFill>
                <a:effectLst/>
                <a:latin typeface="+mn-lt"/>
                <a:ea typeface="+mn-ea"/>
                <a:cs typeface="+mn-cs"/>
              </a:rPr>
              <a:t>Temperature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measurement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before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applying</a:t>
            </a:r>
            <a:r>
              <a:rPr lang="es-ES" sz="1200" kern="1200" dirty="0">
                <a:solidFill>
                  <a:schemeClr val="tx1"/>
                </a:solidFill>
                <a:effectLst/>
                <a:latin typeface="+mn-lt"/>
                <a:ea typeface="+mn-ea"/>
                <a:cs typeface="+mn-cs"/>
              </a:rPr>
              <a:t> TAP13.</a:t>
            </a:r>
          </a:p>
          <a:p>
            <a:pPr marL="171450" lvl="0" indent="-171450">
              <a:buFont typeface="Arial" panose="020B0604020202020204" pitchFamily="34" charset="0"/>
              <a:buChar char="•"/>
            </a:pPr>
            <a:r>
              <a:rPr lang="es-ES" sz="1200" kern="1200" dirty="0" err="1">
                <a:solidFill>
                  <a:schemeClr val="tx1"/>
                </a:solidFill>
                <a:effectLst/>
                <a:latin typeface="+mn-lt"/>
                <a:ea typeface="+mn-ea"/>
                <a:cs typeface="+mn-cs"/>
              </a:rPr>
              <a:t>Measurement</a:t>
            </a:r>
            <a:r>
              <a:rPr lang="es-ES" sz="1200" kern="1200" dirty="0">
                <a:solidFill>
                  <a:schemeClr val="tx1"/>
                </a:solidFill>
                <a:effectLst/>
                <a:latin typeface="+mn-lt"/>
                <a:ea typeface="+mn-ea"/>
                <a:cs typeface="+mn-cs"/>
              </a:rPr>
              <a:t> of KWH </a:t>
            </a:r>
            <a:r>
              <a:rPr lang="es-ES" sz="1200" kern="1200" dirty="0" err="1">
                <a:solidFill>
                  <a:schemeClr val="tx1"/>
                </a:solidFill>
                <a:effectLst/>
                <a:latin typeface="+mn-lt"/>
                <a:ea typeface="+mn-ea"/>
                <a:cs typeface="+mn-cs"/>
              </a:rPr>
              <a:t>consumed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before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applying</a:t>
            </a:r>
            <a:r>
              <a:rPr lang="es-ES" sz="1200" kern="1200" dirty="0">
                <a:solidFill>
                  <a:schemeClr val="tx1"/>
                </a:solidFill>
                <a:effectLst/>
                <a:latin typeface="+mn-lt"/>
                <a:ea typeface="+mn-ea"/>
                <a:cs typeface="+mn-cs"/>
              </a:rPr>
              <a:t> TAP13.</a:t>
            </a:r>
          </a:p>
          <a:p>
            <a:pPr marL="171450" lvl="0" indent="-171450">
              <a:buFont typeface="Arial" panose="020B0604020202020204" pitchFamily="34" charset="0"/>
              <a:buChar char="•"/>
            </a:pPr>
            <a:r>
              <a:rPr lang="es-ES" sz="1200" kern="1200" dirty="0">
                <a:solidFill>
                  <a:schemeClr val="tx1"/>
                </a:solidFill>
                <a:effectLst/>
                <a:latin typeface="+mn-lt"/>
                <a:ea typeface="+mn-ea"/>
                <a:cs typeface="+mn-cs"/>
              </a:rPr>
              <a:t>KWH to be </a:t>
            </a:r>
            <a:r>
              <a:rPr lang="es-ES" sz="1200" kern="1200" dirty="0" err="1">
                <a:solidFill>
                  <a:schemeClr val="tx1"/>
                </a:solidFill>
                <a:effectLst/>
                <a:latin typeface="+mn-lt"/>
                <a:ea typeface="+mn-ea"/>
                <a:cs typeface="+mn-cs"/>
              </a:rPr>
              <a:t>applied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TAP13: </a:t>
            </a:r>
            <a:r>
              <a:rPr lang="es-ES" sz="1200" kern="1200" dirty="0" err="1">
                <a:solidFill>
                  <a:schemeClr val="tx1"/>
                </a:solidFill>
                <a:effectLst/>
                <a:latin typeface="+mn-lt"/>
                <a:ea typeface="+mn-ea"/>
                <a:cs typeface="+mn-cs"/>
              </a:rPr>
              <a:t>setpoint</a:t>
            </a:r>
            <a:r>
              <a:rPr lang="es-ES" sz="1200" kern="1200" dirty="0">
                <a:solidFill>
                  <a:schemeClr val="tx1"/>
                </a:solidFill>
                <a:effectLst/>
                <a:latin typeface="+mn-lt"/>
                <a:ea typeface="+mn-ea"/>
                <a:cs typeface="+mn-cs"/>
              </a:rPr>
              <a:t>, variable to be </a:t>
            </a:r>
            <a:r>
              <a:rPr lang="es-ES" sz="1200" kern="1200" dirty="0" err="1">
                <a:solidFill>
                  <a:schemeClr val="tx1"/>
                </a:solidFill>
                <a:effectLst/>
                <a:latin typeface="+mn-lt"/>
                <a:ea typeface="+mn-ea"/>
                <a:cs typeface="+mn-cs"/>
              </a:rPr>
              <a:t>recommended</a:t>
            </a:r>
            <a:r>
              <a:rPr lang="es-ES" sz="1200" kern="1200" dirty="0">
                <a:solidFill>
                  <a:schemeClr val="tx1"/>
                </a:solidFill>
                <a:effectLst/>
                <a:latin typeface="+mn-lt"/>
                <a:ea typeface="+mn-ea"/>
                <a:cs typeface="+mn-cs"/>
              </a:rPr>
              <a:t> in the </a:t>
            </a:r>
            <a:r>
              <a:rPr lang="es-ES" sz="1200" kern="1200" dirty="0" err="1">
                <a:solidFill>
                  <a:schemeClr val="tx1"/>
                </a:solidFill>
                <a:effectLst/>
                <a:latin typeface="+mn-lt"/>
                <a:ea typeface="+mn-ea"/>
                <a:cs typeface="+mn-cs"/>
              </a:rPr>
              <a:t>optimizer</a:t>
            </a:r>
            <a:r>
              <a:rPr lang="es-ES" sz="1200" kern="1200" dirty="0">
                <a:solidFill>
                  <a:schemeClr val="tx1"/>
                </a:solidFill>
                <a:effectLst/>
                <a:latin typeface="+mn-lt"/>
                <a:ea typeface="+mn-ea"/>
                <a:cs typeface="+mn-cs"/>
              </a:rPr>
              <a:t>.</a:t>
            </a:r>
          </a:p>
          <a:p>
            <a:pPr marL="171450" lvl="0" indent="-171450">
              <a:buFont typeface="Arial" panose="020B0604020202020204" pitchFamily="34" charset="0"/>
              <a:buChar char="•"/>
            </a:pPr>
            <a:endParaRPr lang="es-ES" sz="1200" kern="1200" dirty="0">
              <a:solidFill>
                <a:schemeClr val="tx1"/>
              </a:solidFill>
              <a:effectLst/>
              <a:latin typeface="+mn-lt"/>
              <a:ea typeface="+mn-ea"/>
              <a:cs typeface="+mn-cs"/>
            </a:endParaRPr>
          </a:p>
          <a:p>
            <a:r>
              <a:rPr lang="es-ES" sz="1200" kern="1200" dirty="0" err="1">
                <a:solidFill>
                  <a:schemeClr val="tx1"/>
                </a:solidFill>
                <a:effectLst/>
                <a:latin typeface="+mn-lt"/>
                <a:ea typeface="+mn-ea"/>
                <a:cs typeface="+mn-cs"/>
              </a:rPr>
              <a:t>Since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significant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relationship</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loads</a:t>
            </a:r>
            <a:r>
              <a:rPr lang="es-ES" sz="1200" kern="1200" dirty="0">
                <a:solidFill>
                  <a:schemeClr val="tx1"/>
                </a:solidFill>
                <a:effectLst/>
                <a:latin typeface="+mn-lt"/>
                <a:ea typeface="+mn-ea"/>
                <a:cs typeface="+mn-cs"/>
              </a:rPr>
              <a:t> are the </a:t>
            </a:r>
            <a:r>
              <a:rPr lang="es-ES" sz="1200" kern="1200" dirty="0" err="1">
                <a:solidFill>
                  <a:schemeClr val="tx1"/>
                </a:solidFill>
                <a:effectLst/>
                <a:latin typeface="+mn-lt"/>
                <a:ea typeface="+mn-ea"/>
                <a:cs typeface="+mn-cs"/>
              </a:rPr>
              <a:t>only</a:t>
            </a:r>
            <a:r>
              <a:rPr lang="es-ES" sz="1200" kern="1200" dirty="0">
                <a:solidFill>
                  <a:schemeClr val="tx1"/>
                </a:solidFill>
                <a:effectLst/>
                <a:latin typeface="+mn-lt"/>
                <a:ea typeface="+mn-ea"/>
                <a:cs typeface="+mn-cs"/>
              </a:rPr>
              <a:t> variables </a:t>
            </a:r>
            <a:r>
              <a:rPr lang="es-ES" sz="1200" kern="1200" dirty="0" err="1">
                <a:solidFill>
                  <a:schemeClr val="tx1"/>
                </a:solidFill>
                <a:effectLst/>
                <a:latin typeface="+mn-lt"/>
                <a:ea typeface="+mn-ea"/>
                <a:cs typeface="+mn-cs"/>
              </a:rPr>
              <a:t>related</a:t>
            </a:r>
            <a:r>
              <a:rPr lang="es-ES" sz="1200" kern="1200" dirty="0">
                <a:solidFill>
                  <a:schemeClr val="tx1"/>
                </a:solidFill>
                <a:effectLst/>
                <a:latin typeface="+mn-lt"/>
                <a:ea typeface="+mn-ea"/>
                <a:cs typeface="+mn-cs"/>
              </a:rPr>
              <a:t> to </a:t>
            </a:r>
            <a:r>
              <a:rPr lang="es-ES" sz="1200" kern="1200" dirty="0" err="1">
                <a:solidFill>
                  <a:schemeClr val="tx1"/>
                </a:solidFill>
                <a:effectLst/>
                <a:latin typeface="+mn-lt"/>
                <a:ea typeface="+mn-ea"/>
                <a:cs typeface="+mn-cs"/>
              </a:rPr>
              <a:t>steel</a:t>
            </a:r>
            <a:r>
              <a:rPr lang="es-ES" sz="1200" kern="1200" dirty="0">
                <a:solidFill>
                  <a:schemeClr val="tx1"/>
                </a:solidFill>
                <a:effectLst/>
                <a:latin typeface="+mn-lt"/>
                <a:ea typeface="+mn-ea"/>
                <a:cs typeface="+mn-cs"/>
              </a:rPr>
              <a:t> grade, new variables are </a:t>
            </a:r>
            <a:r>
              <a:rPr lang="es-ES" sz="1200" kern="1200" dirty="0" err="1">
                <a:solidFill>
                  <a:schemeClr val="tx1"/>
                </a:solidFill>
                <a:effectLst/>
                <a:latin typeface="+mn-lt"/>
                <a:ea typeface="+mn-ea"/>
                <a:cs typeface="+mn-cs"/>
              </a:rPr>
              <a:t>created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each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steel</a:t>
            </a:r>
            <a:r>
              <a:rPr lang="es-ES" sz="1200" kern="1200" dirty="0">
                <a:solidFill>
                  <a:schemeClr val="tx1"/>
                </a:solidFill>
                <a:effectLst/>
                <a:latin typeface="+mn-lt"/>
                <a:ea typeface="+mn-ea"/>
                <a:cs typeface="+mn-cs"/>
              </a:rPr>
              <a:t> grade </a:t>
            </a:r>
            <a:r>
              <a:rPr lang="es-ES" sz="1200" kern="1200" dirty="0" err="1">
                <a:solidFill>
                  <a:schemeClr val="tx1"/>
                </a:solidFill>
                <a:effectLst/>
                <a:latin typeface="+mn-lt"/>
                <a:ea typeface="+mn-ea"/>
                <a:cs typeface="+mn-cs"/>
              </a:rPr>
              <a:t>using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leave-one-out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encoding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technique</a:t>
            </a:r>
            <a:r>
              <a:rPr lang="es-E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s-ES" sz="1200" kern="1200" dirty="0">
                <a:solidFill>
                  <a:schemeClr val="tx1"/>
                </a:solidFill>
                <a:effectLst/>
                <a:latin typeface="+mn-lt"/>
                <a:ea typeface="+mn-ea"/>
                <a:cs typeface="+mn-cs"/>
              </a:rPr>
              <a:t>Load </a:t>
            </a:r>
            <a:r>
              <a:rPr lang="es-ES" sz="1200" kern="1200" dirty="0" err="1">
                <a:solidFill>
                  <a:schemeClr val="tx1"/>
                </a:solidFill>
                <a:effectLst/>
                <a:latin typeface="+mn-lt"/>
                <a:ea typeface="+mn-ea"/>
                <a:cs typeface="+mn-cs"/>
              </a:rPr>
              <a:t>averages</a:t>
            </a:r>
            <a:r>
              <a:rPr lang="es-ES" sz="1200" kern="1200" dirty="0">
                <a:solidFill>
                  <a:schemeClr val="tx1"/>
                </a:solidFill>
                <a:effectLst/>
                <a:latin typeface="+mn-lt"/>
                <a:ea typeface="+mn-ea"/>
                <a:cs typeface="+mn-cs"/>
              </a:rPr>
              <a:t> are </a:t>
            </a:r>
            <a:r>
              <a:rPr lang="es-ES" sz="1200" kern="1200" dirty="0" err="1">
                <a:solidFill>
                  <a:schemeClr val="tx1"/>
                </a:solidFill>
                <a:effectLst/>
                <a:latin typeface="+mn-lt"/>
                <a:ea typeface="+mn-ea"/>
                <a:cs typeface="+mn-cs"/>
              </a:rPr>
              <a:t>created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each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steel</a:t>
            </a:r>
            <a:r>
              <a:rPr lang="es-ES" sz="1200" kern="1200" dirty="0">
                <a:solidFill>
                  <a:schemeClr val="tx1"/>
                </a:solidFill>
                <a:effectLst/>
                <a:latin typeface="+mn-lt"/>
                <a:ea typeface="+mn-ea"/>
                <a:cs typeface="+mn-cs"/>
              </a:rPr>
              <a:t> grade.</a:t>
            </a:r>
          </a:p>
          <a:p>
            <a:pPr marL="171450" lvl="0" indent="-171450">
              <a:buFont typeface="Arial" panose="020B0604020202020204" pitchFamily="34" charset="0"/>
              <a:buChar char="•"/>
            </a:pPr>
            <a:r>
              <a:rPr lang="es-ES" sz="1200" kern="1200" dirty="0" err="1">
                <a:solidFill>
                  <a:schemeClr val="tx1"/>
                </a:solidFill>
                <a:effectLst/>
                <a:latin typeface="+mn-lt"/>
                <a:ea typeface="+mn-ea"/>
                <a:cs typeface="+mn-cs"/>
              </a:rPr>
              <a:t>Averages</a:t>
            </a:r>
            <a:r>
              <a:rPr lang="es-ES" sz="1200" kern="1200" dirty="0">
                <a:solidFill>
                  <a:schemeClr val="tx1"/>
                </a:solidFill>
                <a:effectLst/>
                <a:latin typeface="+mn-lt"/>
                <a:ea typeface="+mn-ea"/>
                <a:cs typeface="+mn-cs"/>
              </a:rPr>
              <a:t> of the target variable are </a:t>
            </a:r>
            <a:r>
              <a:rPr lang="es-ES" sz="1200" kern="1200" dirty="0" err="1">
                <a:solidFill>
                  <a:schemeClr val="tx1"/>
                </a:solidFill>
                <a:effectLst/>
                <a:latin typeface="+mn-lt"/>
                <a:ea typeface="+mn-ea"/>
                <a:cs typeface="+mn-cs"/>
              </a:rPr>
              <a:t>created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each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steel</a:t>
            </a:r>
            <a:r>
              <a:rPr lang="es-ES" sz="1200" kern="1200" dirty="0">
                <a:solidFill>
                  <a:schemeClr val="tx1"/>
                </a:solidFill>
                <a:effectLst/>
                <a:latin typeface="+mn-lt"/>
                <a:ea typeface="+mn-ea"/>
                <a:cs typeface="+mn-cs"/>
              </a:rPr>
              <a:t> grade.</a:t>
            </a:r>
          </a:p>
          <a:p>
            <a:pPr marL="171450" lvl="0" indent="-171450">
              <a:buFont typeface="Arial" panose="020B0604020202020204" pitchFamily="34" charset="0"/>
              <a:buChar char="•"/>
            </a:pPr>
            <a:r>
              <a:rPr lang="es-ES" sz="1200" kern="1200" dirty="0" err="1">
                <a:solidFill>
                  <a:schemeClr val="tx1"/>
                </a:solidFill>
                <a:effectLst/>
                <a:latin typeface="+mn-lt"/>
                <a:ea typeface="+mn-ea"/>
                <a:cs typeface="+mn-cs"/>
              </a:rPr>
              <a:t>Estimating</a:t>
            </a:r>
            <a:r>
              <a:rPr lang="es-ES" sz="1200" kern="1200" dirty="0">
                <a:solidFill>
                  <a:schemeClr val="tx1"/>
                </a:solidFill>
                <a:effectLst/>
                <a:latin typeface="+mn-lt"/>
                <a:ea typeface="+mn-ea"/>
                <a:cs typeface="+mn-cs"/>
              </a:rPr>
              <a:t> variables of the target variable are </a:t>
            </a:r>
            <a:r>
              <a:rPr lang="es-ES" sz="1200" kern="1200" dirty="0" err="1">
                <a:solidFill>
                  <a:schemeClr val="tx1"/>
                </a:solidFill>
                <a:effectLst/>
                <a:latin typeface="+mn-lt"/>
                <a:ea typeface="+mn-ea"/>
                <a:cs typeface="+mn-cs"/>
              </a:rPr>
              <a:t>created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 rule of 3)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each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steel</a:t>
            </a:r>
            <a:r>
              <a:rPr lang="es-ES" sz="1200" kern="1200" dirty="0">
                <a:solidFill>
                  <a:schemeClr val="tx1"/>
                </a:solidFill>
                <a:effectLst/>
                <a:latin typeface="+mn-lt"/>
                <a:ea typeface="+mn-ea"/>
                <a:cs typeface="+mn-cs"/>
              </a:rPr>
              <a:t> grade.</a:t>
            </a:r>
          </a:p>
          <a:p>
            <a:pPr marL="0" lvl="0" indent="0">
              <a:buFont typeface="Arial" panose="020B0604020202020204" pitchFamily="34" charset="0"/>
              <a:buNone/>
            </a:pPr>
            <a:r>
              <a:rPr lang="es-ES" sz="1200" kern="1200" dirty="0" err="1">
                <a:solidFill>
                  <a:schemeClr val="tx1"/>
                </a:solidFill>
                <a:effectLst/>
                <a:latin typeface="+mn-lt"/>
                <a:ea typeface="+mn-ea"/>
                <a:cs typeface="+mn-cs"/>
              </a:rPr>
              <a:t>df_data</a:t>
            </a:r>
            <a:r>
              <a:rPr lang="es-ES" sz="1200" kern="1200" dirty="0">
                <a:solidFill>
                  <a:schemeClr val="tx1"/>
                </a:solidFill>
                <a:effectLst/>
                <a:latin typeface="+mn-lt"/>
                <a:ea typeface="+mn-ea"/>
                <a:cs typeface="+mn-cs"/>
              </a:rPr>
              <a:t>['tap_13_consumo'][</a:t>
            </a:r>
            <a:r>
              <a:rPr lang="es-ES" sz="1200" kern="1200" dirty="0" err="1">
                <a:solidFill>
                  <a:schemeClr val="tx1"/>
                </a:solidFill>
                <a:effectLst/>
                <a:latin typeface="+mn-lt"/>
                <a:ea typeface="+mn-ea"/>
                <a:cs typeface="+mn-cs"/>
              </a:rPr>
              <a:t>idx_row</a:t>
            </a:r>
            <a:r>
              <a:rPr lang="es-ES" sz="1200" kern="1200" dirty="0">
                <a:solidFill>
                  <a:schemeClr val="tx1"/>
                </a:solidFill>
                <a:effectLst/>
                <a:latin typeface="+mn-lt"/>
                <a:ea typeface="+mn-ea"/>
                <a:cs typeface="+mn-cs"/>
              </a:rPr>
              <a:t>]  * </a:t>
            </a:r>
            <a:r>
              <a:rPr lang="es-ES" sz="1200" kern="1200" dirty="0" err="1">
                <a:solidFill>
                  <a:schemeClr val="tx1"/>
                </a:solidFill>
                <a:effectLst/>
                <a:latin typeface="+mn-lt"/>
                <a:ea typeface="+mn-ea"/>
                <a:cs typeface="+mn-cs"/>
              </a:rPr>
              <a:t>df_aux</a:t>
            </a:r>
            <a:r>
              <a:rPr lang="es-ES" sz="1200" kern="1200" dirty="0">
                <a:solidFill>
                  <a:schemeClr val="tx1"/>
                </a:solidFill>
                <a:effectLst/>
                <a:latin typeface="+mn-lt"/>
                <a:ea typeface="+mn-ea"/>
                <a:cs typeface="+mn-cs"/>
              </a:rPr>
              <a:t>['</a:t>
            </a:r>
            <a:r>
              <a:rPr lang="es-ES" sz="1200" kern="1200" dirty="0" err="1">
                <a:solidFill>
                  <a:schemeClr val="tx1"/>
                </a:solidFill>
                <a:effectLst/>
                <a:latin typeface="+mn-lt"/>
                <a:ea typeface="+mn-ea"/>
                <a:cs typeface="+mn-cs"/>
              </a:rPr>
              <a:t>temperatura_delta</a:t>
            </a:r>
            <a:r>
              <a:rPr lang="es-ES" sz="1200" kern="1200" dirty="0">
                <a:solidFill>
                  <a:schemeClr val="tx1"/>
                </a:solidFill>
                <a:effectLst/>
                <a:latin typeface="+mn-lt"/>
                <a:ea typeface="+mn-ea"/>
                <a:cs typeface="+mn-cs"/>
              </a:rPr>
              <a:t>'].mean() / </a:t>
            </a:r>
            <a:r>
              <a:rPr lang="es-ES" sz="1200" kern="1200" dirty="0" err="1">
                <a:solidFill>
                  <a:schemeClr val="tx1"/>
                </a:solidFill>
                <a:effectLst/>
                <a:latin typeface="+mn-lt"/>
                <a:ea typeface="+mn-ea"/>
                <a:cs typeface="+mn-cs"/>
              </a:rPr>
              <a:t>df_aux</a:t>
            </a:r>
            <a:r>
              <a:rPr lang="es-ES" sz="1200" kern="1200" dirty="0">
                <a:solidFill>
                  <a:schemeClr val="tx1"/>
                </a:solidFill>
                <a:effectLst/>
                <a:latin typeface="+mn-lt"/>
                <a:ea typeface="+mn-ea"/>
                <a:cs typeface="+mn-cs"/>
              </a:rPr>
              <a:t>['tap_13_consumo'].mean()</a:t>
            </a:r>
          </a:p>
          <a:p>
            <a:endParaRPr lang="es-E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r>
              <a:rPr lang="es-ES" sz="1200" b="1" kern="1200" dirty="0" err="1">
                <a:solidFill>
                  <a:schemeClr val="tx1"/>
                </a:solidFill>
                <a:effectLst/>
                <a:latin typeface="+mn-lt"/>
                <a:ea typeface="+mn-ea"/>
                <a:cs typeface="+mn-cs"/>
              </a:rPr>
              <a:t>An</a:t>
            </a:r>
            <a:r>
              <a:rPr lang="es-ES" sz="1200" b="1" kern="1200" dirty="0">
                <a:solidFill>
                  <a:schemeClr val="tx1"/>
                </a:solidFill>
                <a:effectLst/>
                <a:latin typeface="+mn-lt"/>
                <a:ea typeface="+mn-ea"/>
                <a:cs typeface="+mn-cs"/>
              </a:rPr>
              <a:t> </a:t>
            </a:r>
            <a:r>
              <a:rPr lang="es-ES" sz="1200" b="1" kern="1200" dirty="0" err="1">
                <a:solidFill>
                  <a:schemeClr val="tx1"/>
                </a:solidFill>
                <a:effectLst/>
                <a:latin typeface="+mn-lt"/>
                <a:ea typeface="+mn-ea"/>
                <a:cs typeface="+mn-cs"/>
              </a:rPr>
              <a:t>XGBoost</a:t>
            </a:r>
            <a:r>
              <a:rPr lang="es-ES" sz="1200" b="1" kern="1200" dirty="0">
                <a:solidFill>
                  <a:schemeClr val="tx1"/>
                </a:solidFill>
                <a:effectLst/>
                <a:latin typeface="+mn-lt"/>
                <a:ea typeface="+mn-ea"/>
                <a:cs typeface="+mn-cs"/>
              </a:rPr>
              <a:t> </a:t>
            </a:r>
            <a:r>
              <a:rPr lang="es-ES" sz="1200" b="1" kern="1200" dirty="0" err="1">
                <a:solidFill>
                  <a:schemeClr val="tx1"/>
                </a:solidFill>
                <a:effectLst/>
                <a:latin typeface="+mn-lt"/>
                <a:ea typeface="+mn-ea"/>
                <a:cs typeface="+mn-cs"/>
              </a:rPr>
              <a:t>model</a:t>
            </a:r>
            <a:r>
              <a:rPr lang="es-ES" sz="1200" b="1"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used</a:t>
            </a:r>
            <a:r>
              <a:rPr lang="es-ES" sz="1200" kern="1200" dirty="0">
                <a:solidFill>
                  <a:schemeClr val="tx1"/>
                </a:solidFill>
                <a:effectLst/>
                <a:latin typeface="+mn-lt"/>
                <a:ea typeface="+mn-ea"/>
                <a:cs typeface="+mn-cs"/>
              </a:rPr>
              <a:t> to </a:t>
            </a:r>
            <a:r>
              <a:rPr lang="es-ES" sz="1200" kern="1200" dirty="0" err="1">
                <a:solidFill>
                  <a:schemeClr val="tx1"/>
                </a:solidFill>
                <a:effectLst/>
                <a:latin typeface="+mn-lt"/>
                <a:ea typeface="+mn-ea"/>
                <a:cs typeface="+mn-cs"/>
              </a:rPr>
              <a:t>model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temperature</a:t>
            </a:r>
            <a:r>
              <a:rPr lang="es-ES" sz="1200" kern="1200" dirty="0">
                <a:solidFill>
                  <a:schemeClr val="tx1"/>
                </a:solidFill>
                <a:effectLst/>
                <a:latin typeface="+mn-lt"/>
                <a:ea typeface="+mn-ea"/>
                <a:cs typeface="+mn-cs"/>
              </a:rPr>
              <a:t> and the </a:t>
            </a:r>
            <a:r>
              <a:rPr lang="es-ES" sz="1200" kern="1200" dirty="0" err="1">
                <a:solidFill>
                  <a:schemeClr val="tx1"/>
                </a:solidFill>
                <a:effectLst/>
                <a:latin typeface="+mn-lt"/>
                <a:ea typeface="+mn-ea"/>
                <a:cs typeface="+mn-cs"/>
              </a:rPr>
              <a:t>optimal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subset</a:t>
            </a:r>
            <a:r>
              <a:rPr lang="es-ES" sz="1200" kern="1200" dirty="0">
                <a:solidFill>
                  <a:schemeClr val="tx1"/>
                </a:solidFill>
                <a:effectLst/>
                <a:latin typeface="+mn-lt"/>
                <a:ea typeface="+mn-ea"/>
                <a:cs typeface="+mn-cs"/>
              </a:rPr>
              <a:t> of variables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selected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using</a:t>
            </a:r>
            <a:r>
              <a:rPr lang="es-ES" sz="1200" kern="1200" dirty="0">
                <a:solidFill>
                  <a:schemeClr val="tx1"/>
                </a:solidFill>
                <a:effectLst/>
                <a:latin typeface="+mn-lt"/>
                <a:ea typeface="+mn-ea"/>
                <a:cs typeface="+mn-cs"/>
              </a:rPr>
              <a:t> RFE.</a:t>
            </a:r>
          </a:p>
          <a:p>
            <a:pPr marL="0" lvl="0" indent="0">
              <a:buFont typeface="Arial" panose="020B0604020202020204" pitchFamily="34" charset="0"/>
              <a:buNone/>
            </a:pPr>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1D05E078-716A-4237-A7B4-EFF13B03524B}" type="slidenum">
              <a:rPr lang="es-ES" smtClean="0"/>
              <a:t>30</a:t>
            </a:fld>
            <a:endParaRPr lang="es-ES"/>
          </a:p>
        </p:txBody>
      </p:sp>
    </p:spTree>
    <p:extLst>
      <p:ext uri="{BB962C8B-B14F-4D97-AF65-F5344CB8AC3E}">
        <p14:creationId xmlns:p14="http://schemas.microsoft.com/office/powerpoint/2010/main" val="2562465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kern="1200" dirty="0" err="1">
                <a:solidFill>
                  <a:schemeClr val="tx1"/>
                </a:solidFill>
                <a:effectLst/>
                <a:latin typeface="+mn-lt"/>
                <a:ea typeface="+mn-ea"/>
                <a:cs typeface="+mn-cs"/>
              </a:rPr>
              <a:t>Objective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Recommend</a:t>
            </a:r>
            <a:r>
              <a:rPr lang="es-ES" sz="1200" kern="1200" dirty="0">
                <a:solidFill>
                  <a:schemeClr val="tx1"/>
                </a:solidFill>
                <a:effectLst/>
                <a:latin typeface="+mn-lt"/>
                <a:ea typeface="+mn-ea"/>
                <a:cs typeface="+mn-cs"/>
              </a:rPr>
              <a:t> the </a:t>
            </a:r>
            <a:r>
              <a:rPr lang="es-ES" sz="1200" kern="1200" dirty="0" err="1">
                <a:solidFill>
                  <a:schemeClr val="tx1"/>
                </a:solidFill>
                <a:effectLst/>
                <a:latin typeface="+mn-lt"/>
                <a:ea typeface="+mn-ea"/>
                <a:cs typeface="+mn-cs"/>
              </a:rPr>
              <a:t>minimum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consumption</a:t>
            </a:r>
            <a:r>
              <a:rPr lang="es-ES" sz="1200" kern="1200" dirty="0">
                <a:solidFill>
                  <a:schemeClr val="tx1"/>
                </a:solidFill>
                <a:effectLst/>
                <a:latin typeface="+mn-lt"/>
                <a:ea typeface="+mn-ea"/>
                <a:cs typeface="+mn-cs"/>
              </a:rPr>
              <a:t> of TAP13 to </a:t>
            </a:r>
            <a:r>
              <a:rPr lang="es-ES" sz="1200" kern="1200" dirty="0" err="1">
                <a:solidFill>
                  <a:schemeClr val="tx1"/>
                </a:solidFill>
                <a:effectLst/>
                <a:latin typeface="+mn-lt"/>
                <a:ea typeface="+mn-ea"/>
                <a:cs typeface="+mn-cs"/>
              </a:rPr>
              <a:t>maintain</a:t>
            </a:r>
            <a:r>
              <a:rPr lang="es-ES" sz="1200" kern="1200" dirty="0">
                <a:solidFill>
                  <a:schemeClr val="tx1"/>
                </a:solidFill>
                <a:effectLst/>
                <a:latin typeface="+mn-lt"/>
                <a:ea typeface="+mn-ea"/>
                <a:cs typeface="+mn-cs"/>
              </a:rPr>
              <a:t> the </a:t>
            </a:r>
            <a:r>
              <a:rPr lang="es-ES" sz="1200" kern="1200" dirty="0" err="1">
                <a:solidFill>
                  <a:schemeClr val="tx1"/>
                </a:solidFill>
                <a:effectLst/>
                <a:latin typeface="+mn-lt"/>
                <a:ea typeface="+mn-ea"/>
                <a:cs typeface="+mn-cs"/>
              </a:rPr>
              <a:t>temperature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within</a:t>
            </a:r>
            <a:r>
              <a:rPr lang="es-ES" sz="1200" kern="1200" dirty="0">
                <a:solidFill>
                  <a:schemeClr val="tx1"/>
                </a:solidFill>
                <a:effectLst/>
                <a:latin typeface="+mn-lt"/>
                <a:ea typeface="+mn-ea"/>
                <a:cs typeface="+mn-cs"/>
              </a:rPr>
              <a:t> the </a:t>
            </a:r>
            <a:r>
              <a:rPr lang="es-ES" sz="1200" kern="1200" dirty="0" err="1">
                <a:solidFill>
                  <a:schemeClr val="tx1"/>
                </a:solidFill>
                <a:effectLst/>
                <a:latin typeface="+mn-lt"/>
                <a:ea typeface="+mn-ea"/>
                <a:cs typeface="+mn-cs"/>
              </a:rPr>
              <a:t>range</a:t>
            </a:r>
            <a:r>
              <a:rPr lang="es-ES" sz="1200" kern="1200" dirty="0">
                <a:solidFill>
                  <a:schemeClr val="tx1"/>
                </a:solidFill>
                <a:effectLst/>
                <a:latin typeface="+mn-lt"/>
                <a:ea typeface="+mn-ea"/>
                <a:cs typeface="+mn-cs"/>
              </a:rPr>
              <a:t> (1580ºC- 1600ºC).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purpose</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predictive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model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created</a:t>
            </a:r>
            <a:r>
              <a:rPr lang="es-ES" sz="1200" kern="1200" dirty="0">
                <a:solidFill>
                  <a:schemeClr val="tx1"/>
                </a:solidFill>
                <a:effectLst/>
                <a:latin typeface="+mn-lt"/>
                <a:ea typeface="+mn-ea"/>
                <a:cs typeface="+mn-cs"/>
              </a:rPr>
              <a:t> to </a:t>
            </a:r>
            <a:r>
              <a:rPr lang="es-ES" sz="1200" kern="1200" dirty="0" err="1">
                <a:solidFill>
                  <a:schemeClr val="tx1"/>
                </a:solidFill>
                <a:effectLst/>
                <a:latin typeface="+mn-lt"/>
                <a:ea typeface="+mn-ea"/>
                <a:cs typeface="+mn-cs"/>
              </a:rPr>
              <a:t>predict</a:t>
            </a:r>
            <a:r>
              <a:rPr lang="es-ES" sz="1200" kern="1200" dirty="0">
                <a:solidFill>
                  <a:schemeClr val="tx1"/>
                </a:solidFill>
                <a:effectLst/>
                <a:latin typeface="+mn-lt"/>
                <a:ea typeface="+mn-ea"/>
                <a:cs typeface="+mn-cs"/>
              </a:rPr>
              <a:t> the final </a:t>
            </a:r>
            <a:r>
              <a:rPr lang="es-ES" sz="1200" kern="1200" dirty="0" err="1">
                <a:solidFill>
                  <a:schemeClr val="tx1"/>
                </a:solidFill>
                <a:effectLst/>
                <a:latin typeface="+mn-lt"/>
                <a:ea typeface="+mn-ea"/>
                <a:cs typeface="+mn-cs"/>
              </a:rPr>
              <a:t>temperature</a:t>
            </a:r>
            <a:r>
              <a:rPr lang="es-ES" sz="1200" kern="1200" dirty="0">
                <a:solidFill>
                  <a:schemeClr val="tx1"/>
                </a:solidFill>
                <a:effectLst/>
                <a:latin typeface="+mn-lt"/>
                <a:ea typeface="+mn-ea"/>
                <a:cs typeface="+mn-cs"/>
              </a:rPr>
              <a:t> of a COLADA. The </a:t>
            </a:r>
            <a:r>
              <a:rPr lang="es-ES" sz="1200" kern="1200" dirty="0" err="1">
                <a:solidFill>
                  <a:schemeClr val="tx1"/>
                </a:solidFill>
                <a:effectLst/>
                <a:latin typeface="+mn-lt"/>
                <a:ea typeface="+mn-ea"/>
                <a:cs typeface="+mn-cs"/>
              </a:rPr>
              <a:t>consumption</a:t>
            </a:r>
            <a:r>
              <a:rPr lang="es-ES" sz="1200" kern="1200" dirty="0">
                <a:solidFill>
                  <a:schemeClr val="tx1"/>
                </a:solidFill>
                <a:effectLst/>
                <a:latin typeface="+mn-lt"/>
                <a:ea typeface="+mn-ea"/>
                <a:cs typeface="+mn-cs"/>
              </a:rPr>
              <a:t> of TAP13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an</a:t>
            </a:r>
            <a:r>
              <a:rPr lang="es-ES" sz="1200" kern="1200" dirty="0">
                <a:solidFill>
                  <a:schemeClr val="tx1"/>
                </a:solidFill>
                <a:effectLst/>
                <a:latin typeface="+mn-lt"/>
                <a:ea typeface="+mn-ea"/>
                <a:cs typeface="+mn-cs"/>
              </a:rPr>
              <a:t> input of the </a:t>
            </a:r>
            <a:r>
              <a:rPr lang="es-ES" sz="1200" kern="1200" dirty="0" err="1">
                <a:solidFill>
                  <a:schemeClr val="tx1"/>
                </a:solidFill>
                <a:effectLst/>
                <a:latin typeface="+mn-lt"/>
                <a:ea typeface="+mn-ea"/>
                <a:cs typeface="+mn-cs"/>
              </a:rPr>
              <a:t>predictive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model</a:t>
            </a:r>
            <a:r>
              <a:rPr lang="es-ES" sz="1200" kern="1200" dirty="0">
                <a:solidFill>
                  <a:schemeClr val="tx1"/>
                </a:solidFill>
                <a:effectLst/>
                <a:latin typeface="+mn-lt"/>
                <a:ea typeface="+mn-ea"/>
                <a:cs typeface="+mn-cs"/>
              </a:rPr>
              <a:t>. Once the </a:t>
            </a:r>
            <a:r>
              <a:rPr lang="es-ES" sz="1200" kern="1200" dirty="0" err="1">
                <a:solidFill>
                  <a:schemeClr val="tx1"/>
                </a:solidFill>
                <a:effectLst/>
                <a:latin typeface="+mn-lt"/>
                <a:ea typeface="+mn-ea"/>
                <a:cs typeface="+mn-cs"/>
              </a:rPr>
              <a:t>predictive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model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trained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optimizer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created</a:t>
            </a:r>
            <a:r>
              <a:rPr lang="es-ES" sz="1200" kern="1200" dirty="0">
                <a:solidFill>
                  <a:schemeClr val="tx1"/>
                </a:solidFill>
                <a:effectLst/>
                <a:latin typeface="+mn-lt"/>
                <a:ea typeface="+mn-ea"/>
                <a:cs typeface="+mn-cs"/>
              </a:rPr>
              <a:t> to </a:t>
            </a:r>
            <a:r>
              <a:rPr lang="es-ES" sz="1200" kern="1200" dirty="0" err="1">
                <a:solidFill>
                  <a:schemeClr val="tx1"/>
                </a:solidFill>
                <a:effectLst/>
                <a:latin typeface="+mn-lt"/>
                <a:ea typeface="+mn-ea"/>
                <a:cs typeface="+mn-cs"/>
              </a:rPr>
              <a:t>recommend</a:t>
            </a:r>
            <a:r>
              <a:rPr lang="es-ES" sz="1200" kern="1200" dirty="0">
                <a:solidFill>
                  <a:schemeClr val="tx1"/>
                </a:solidFill>
                <a:effectLst/>
                <a:latin typeface="+mn-lt"/>
                <a:ea typeface="+mn-ea"/>
                <a:cs typeface="+mn-cs"/>
              </a:rPr>
              <a:t> the </a:t>
            </a:r>
            <a:r>
              <a:rPr lang="es-ES" sz="1200" kern="1200" dirty="0" err="1">
                <a:solidFill>
                  <a:schemeClr val="tx1"/>
                </a:solidFill>
                <a:effectLst/>
                <a:latin typeface="+mn-lt"/>
                <a:ea typeface="+mn-ea"/>
                <a:cs typeface="+mn-cs"/>
              </a:rPr>
              <a:t>optimal</a:t>
            </a:r>
            <a:r>
              <a:rPr lang="es-ES" sz="1200" kern="1200" dirty="0">
                <a:solidFill>
                  <a:schemeClr val="tx1"/>
                </a:solidFill>
                <a:effectLst/>
                <a:latin typeface="+mn-lt"/>
                <a:ea typeface="+mn-ea"/>
                <a:cs typeface="+mn-cs"/>
              </a:rPr>
              <a:t> TAP13 </a:t>
            </a:r>
            <a:r>
              <a:rPr lang="es-ES" sz="1200" kern="1200" dirty="0" err="1">
                <a:solidFill>
                  <a:schemeClr val="tx1"/>
                </a:solidFill>
                <a:effectLst/>
                <a:latin typeface="+mn-lt"/>
                <a:ea typeface="+mn-ea"/>
                <a:cs typeface="+mn-cs"/>
              </a:rPr>
              <a:t>consumption</a:t>
            </a:r>
            <a:r>
              <a:rPr lang="es-ES" sz="1200" kern="1200" dirty="0">
                <a:solidFill>
                  <a:schemeClr val="tx1"/>
                </a:solidFill>
                <a:effectLst/>
                <a:latin typeface="+mn-lt"/>
                <a:ea typeface="+mn-ea"/>
                <a:cs typeface="+mn-cs"/>
              </a:rPr>
              <a:t> to </a:t>
            </a:r>
            <a:r>
              <a:rPr lang="es-ES" sz="1200" kern="1200" dirty="0" err="1">
                <a:solidFill>
                  <a:schemeClr val="tx1"/>
                </a:solidFill>
                <a:effectLst/>
                <a:latin typeface="+mn-lt"/>
                <a:ea typeface="+mn-ea"/>
                <a:cs typeface="+mn-cs"/>
              </a:rPr>
              <a:t>reach</a:t>
            </a:r>
            <a:r>
              <a:rPr lang="es-ES" sz="1200" kern="1200" dirty="0">
                <a:solidFill>
                  <a:schemeClr val="tx1"/>
                </a:solidFill>
                <a:effectLst/>
                <a:latin typeface="+mn-lt"/>
                <a:ea typeface="+mn-ea"/>
                <a:cs typeface="+mn-cs"/>
              </a:rPr>
              <a:t> the target </a:t>
            </a:r>
            <a:r>
              <a:rPr lang="es-ES" sz="1200" kern="1200" dirty="0" err="1">
                <a:solidFill>
                  <a:schemeClr val="tx1"/>
                </a:solidFill>
                <a:effectLst/>
                <a:latin typeface="+mn-lt"/>
                <a:ea typeface="+mn-ea"/>
                <a:cs typeface="+mn-cs"/>
              </a:rPr>
              <a:t>temperature</a:t>
            </a:r>
            <a:r>
              <a:rPr lang="es-ES" sz="1200" kern="1200" dirty="0">
                <a:solidFill>
                  <a:schemeClr val="tx1"/>
                </a:solidFill>
                <a:effectLst/>
                <a:latin typeface="+mn-lt"/>
                <a:ea typeface="+mn-ea"/>
                <a:cs typeface="+mn-cs"/>
              </a:rPr>
              <a:t>.</a:t>
            </a:r>
          </a:p>
          <a:p>
            <a:r>
              <a:rPr lang="es-ES" sz="1200" kern="1200" dirty="0" err="1">
                <a:solidFill>
                  <a:schemeClr val="tx1"/>
                </a:solidFill>
                <a:effectLst/>
                <a:latin typeface="+mn-lt"/>
                <a:ea typeface="+mn-ea"/>
                <a:cs typeface="+mn-cs"/>
              </a:rPr>
              <a:t>First</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dataset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prepared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modeling</a:t>
            </a:r>
            <a:r>
              <a:rPr lang="es-ES" sz="1200" kern="1200" dirty="0">
                <a:solidFill>
                  <a:schemeClr val="tx1"/>
                </a:solidFill>
                <a:effectLst/>
                <a:latin typeface="+mn-lt"/>
                <a:ea typeface="+mn-ea"/>
                <a:cs typeface="+mn-cs"/>
              </a:rPr>
              <a:t>. The </a:t>
            </a:r>
            <a:r>
              <a:rPr lang="es-ES" sz="1200" kern="1200" dirty="0" err="1">
                <a:solidFill>
                  <a:schemeClr val="tx1"/>
                </a:solidFill>
                <a:effectLst/>
                <a:latin typeface="+mn-lt"/>
                <a:ea typeface="+mn-ea"/>
                <a:cs typeface="+mn-cs"/>
              </a:rPr>
              <a:t>following</a:t>
            </a:r>
            <a:r>
              <a:rPr lang="es-ES" sz="1200" kern="1200" dirty="0">
                <a:solidFill>
                  <a:schemeClr val="tx1"/>
                </a:solidFill>
                <a:effectLst/>
                <a:latin typeface="+mn-lt"/>
                <a:ea typeface="+mn-ea"/>
                <a:cs typeface="+mn-cs"/>
              </a:rPr>
              <a:t> predictor variables are </a:t>
            </a:r>
            <a:r>
              <a:rPr lang="es-ES" sz="1200" kern="1200" dirty="0" err="1">
                <a:solidFill>
                  <a:schemeClr val="tx1"/>
                </a:solidFill>
                <a:effectLst/>
                <a:latin typeface="+mn-lt"/>
                <a:ea typeface="+mn-ea"/>
                <a:cs typeface="+mn-cs"/>
              </a:rPr>
              <a:t>used</a:t>
            </a:r>
            <a:r>
              <a:rPr lang="es-E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s-ES" sz="1200" kern="1200" dirty="0">
                <a:solidFill>
                  <a:schemeClr val="tx1"/>
                </a:solidFill>
                <a:effectLst/>
                <a:latin typeface="+mn-lt"/>
                <a:ea typeface="+mn-ea"/>
                <a:cs typeface="+mn-cs"/>
              </a:rPr>
              <a:t>Total </a:t>
            </a:r>
            <a:r>
              <a:rPr lang="es-ES" sz="1200" kern="1200" dirty="0" err="1">
                <a:solidFill>
                  <a:schemeClr val="tx1"/>
                </a:solidFill>
                <a:effectLst/>
                <a:latin typeface="+mn-lt"/>
                <a:ea typeface="+mn-ea"/>
                <a:cs typeface="+mn-cs"/>
              </a:rPr>
              <a:t>scrap</a:t>
            </a:r>
            <a:r>
              <a:rPr lang="es-ES" sz="1200" kern="1200" dirty="0">
                <a:solidFill>
                  <a:schemeClr val="tx1"/>
                </a:solidFill>
                <a:effectLst/>
                <a:latin typeface="+mn-lt"/>
                <a:ea typeface="+mn-ea"/>
                <a:cs typeface="+mn-cs"/>
              </a:rPr>
              <a:t> load.</a:t>
            </a:r>
          </a:p>
          <a:p>
            <a:pPr marL="171450" lvl="0" indent="-171450">
              <a:buFont typeface="Arial" panose="020B0604020202020204" pitchFamily="34" charset="0"/>
              <a:buChar char="•"/>
            </a:pPr>
            <a:r>
              <a:rPr lang="es-ES" sz="1200" kern="1200" dirty="0">
                <a:solidFill>
                  <a:schemeClr val="tx1"/>
                </a:solidFill>
                <a:effectLst/>
                <a:latin typeface="+mn-lt"/>
                <a:ea typeface="+mn-ea"/>
                <a:cs typeface="+mn-cs"/>
              </a:rPr>
              <a:t>Total load </a:t>
            </a:r>
            <a:r>
              <a:rPr lang="es-ES" sz="1200" kern="1200" dirty="0" err="1">
                <a:solidFill>
                  <a:schemeClr val="tx1"/>
                </a:solidFill>
                <a:effectLst/>
                <a:latin typeface="+mn-lt"/>
                <a:ea typeface="+mn-ea"/>
                <a:cs typeface="+mn-cs"/>
              </a:rPr>
              <a:t>by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scrap</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group</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group</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group</a:t>
            </a:r>
            <a:r>
              <a:rPr lang="es-ES" sz="1200" kern="1200" dirty="0">
                <a:solidFill>
                  <a:schemeClr val="tx1"/>
                </a:solidFill>
                <a:effectLst/>
                <a:latin typeface="+mn-lt"/>
                <a:ea typeface="+mn-ea"/>
                <a:cs typeface="+mn-cs"/>
              </a:rPr>
              <a:t> F, </a:t>
            </a:r>
            <a:r>
              <a:rPr lang="es-ES" sz="1200" kern="1200" dirty="0" err="1">
                <a:solidFill>
                  <a:schemeClr val="tx1"/>
                </a:solidFill>
                <a:effectLst/>
                <a:latin typeface="+mn-lt"/>
                <a:ea typeface="+mn-ea"/>
                <a:cs typeface="+mn-cs"/>
              </a:rPr>
              <a:t>group</a:t>
            </a:r>
            <a:r>
              <a:rPr lang="es-ES" sz="1200" kern="1200" dirty="0">
                <a:solidFill>
                  <a:schemeClr val="tx1"/>
                </a:solidFill>
                <a:effectLst/>
                <a:latin typeface="+mn-lt"/>
                <a:ea typeface="+mn-ea"/>
                <a:cs typeface="+mn-cs"/>
              </a:rPr>
              <a:t> G.</a:t>
            </a:r>
          </a:p>
          <a:p>
            <a:pPr marL="171450" lvl="0" indent="-171450">
              <a:buFont typeface="Arial" panose="020B0604020202020204" pitchFamily="34" charset="0"/>
              <a:buChar char="•"/>
            </a:pPr>
            <a:r>
              <a:rPr lang="es-ES" sz="1200" kern="1200" dirty="0" err="1">
                <a:solidFill>
                  <a:schemeClr val="tx1"/>
                </a:solidFill>
                <a:effectLst/>
                <a:latin typeface="+mn-lt"/>
                <a:ea typeface="+mn-ea"/>
                <a:cs typeface="+mn-cs"/>
              </a:rPr>
              <a:t>Temperature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measurement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before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applying</a:t>
            </a:r>
            <a:r>
              <a:rPr lang="es-ES" sz="1200" kern="1200" dirty="0">
                <a:solidFill>
                  <a:schemeClr val="tx1"/>
                </a:solidFill>
                <a:effectLst/>
                <a:latin typeface="+mn-lt"/>
                <a:ea typeface="+mn-ea"/>
                <a:cs typeface="+mn-cs"/>
              </a:rPr>
              <a:t> TAP13.</a:t>
            </a:r>
          </a:p>
          <a:p>
            <a:pPr marL="171450" lvl="0" indent="-171450">
              <a:buFont typeface="Arial" panose="020B0604020202020204" pitchFamily="34" charset="0"/>
              <a:buChar char="•"/>
            </a:pPr>
            <a:r>
              <a:rPr lang="es-ES" sz="1200" kern="1200" dirty="0" err="1">
                <a:solidFill>
                  <a:schemeClr val="tx1"/>
                </a:solidFill>
                <a:effectLst/>
                <a:latin typeface="+mn-lt"/>
                <a:ea typeface="+mn-ea"/>
                <a:cs typeface="+mn-cs"/>
              </a:rPr>
              <a:t>Measurement</a:t>
            </a:r>
            <a:r>
              <a:rPr lang="es-ES" sz="1200" kern="1200" dirty="0">
                <a:solidFill>
                  <a:schemeClr val="tx1"/>
                </a:solidFill>
                <a:effectLst/>
                <a:latin typeface="+mn-lt"/>
                <a:ea typeface="+mn-ea"/>
                <a:cs typeface="+mn-cs"/>
              </a:rPr>
              <a:t> of KWH </a:t>
            </a:r>
            <a:r>
              <a:rPr lang="es-ES" sz="1200" kern="1200" dirty="0" err="1">
                <a:solidFill>
                  <a:schemeClr val="tx1"/>
                </a:solidFill>
                <a:effectLst/>
                <a:latin typeface="+mn-lt"/>
                <a:ea typeface="+mn-ea"/>
                <a:cs typeface="+mn-cs"/>
              </a:rPr>
              <a:t>consumed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before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applying</a:t>
            </a:r>
            <a:r>
              <a:rPr lang="es-ES" sz="1200" kern="1200" dirty="0">
                <a:solidFill>
                  <a:schemeClr val="tx1"/>
                </a:solidFill>
                <a:effectLst/>
                <a:latin typeface="+mn-lt"/>
                <a:ea typeface="+mn-ea"/>
                <a:cs typeface="+mn-cs"/>
              </a:rPr>
              <a:t> TAP13.</a:t>
            </a:r>
          </a:p>
          <a:p>
            <a:pPr marL="171450" lvl="0" indent="-171450">
              <a:buFont typeface="Arial" panose="020B0604020202020204" pitchFamily="34" charset="0"/>
              <a:buChar char="•"/>
            </a:pPr>
            <a:r>
              <a:rPr lang="es-ES" sz="1200" kern="1200" dirty="0">
                <a:solidFill>
                  <a:schemeClr val="tx1"/>
                </a:solidFill>
                <a:effectLst/>
                <a:latin typeface="+mn-lt"/>
                <a:ea typeface="+mn-ea"/>
                <a:cs typeface="+mn-cs"/>
              </a:rPr>
              <a:t>KWH to be </a:t>
            </a:r>
            <a:r>
              <a:rPr lang="es-ES" sz="1200" kern="1200" dirty="0" err="1">
                <a:solidFill>
                  <a:schemeClr val="tx1"/>
                </a:solidFill>
                <a:effectLst/>
                <a:latin typeface="+mn-lt"/>
                <a:ea typeface="+mn-ea"/>
                <a:cs typeface="+mn-cs"/>
              </a:rPr>
              <a:t>applied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TAP13: </a:t>
            </a:r>
            <a:r>
              <a:rPr lang="es-ES" sz="1200" kern="1200" dirty="0" err="1">
                <a:solidFill>
                  <a:schemeClr val="tx1"/>
                </a:solidFill>
                <a:effectLst/>
                <a:latin typeface="+mn-lt"/>
                <a:ea typeface="+mn-ea"/>
                <a:cs typeface="+mn-cs"/>
              </a:rPr>
              <a:t>setpoint</a:t>
            </a:r>
            <a:r>
              <a:rPr lang="es-ES" sz="1200" kern="1200" dirty="0">
                <a:solidFill>
                  <a:schemeClr val="tx1"/>
                </a:solidFill>
                <a:effectLst/>
                <a:latin typeface="+mn-lt"/>
                <a:ea typeface="+mn-ea"/>
                <a:cs typeface="+mn-cs"/>
              </a:rPr>
              <a:t>, variable to be </a:t>
            </a:r>
            <a:r>
              <a:rPr lang="es-ES" sz="1200" kern="1200" dirty="0" err="1">
                <a:solidFill>
                  <a:schemeClr val="tx1"/>
                </a:solidFill>
                <a:effectLst/>
                <a:latin typeface="+mn-lt"/>
                <a:ea typeface="+mn-ea"/>
                <a:cs typeface="+mn-cs"/>
              </a:rPr>
              <a:t>recommended</a:t>
            </a:r>
            <a:r>
              <a:rPr lang="es-ES" sz="1200" kern="1200" dirty="0">
                <a:solidFill>
                  <a:schemeClr val="tx1"/>
                </a:solidFill>
                <a:effectLst/>
                <a:latin typeface="+mn-lt"/>
                <a:ea typeface="+mn-ea"/>
                <a:cs typeface="+mn-cs"/>
              </a:rPr>
              <a:t> in the </a:t>
            </a:r>
            <a:r>
              <a:rPr lang="es-ES" sz="1200" kern="1200" dirty="0" err="1">
                <a:solidFill>
                  <a:schemeClr val="tx1"/>
                </a:solidFill>
                <a:effectLst/>
                <a:latin typeface="+mn-lt"/>
                <a:ea typeface="+mn-ea"/>
                <a:cs typeface="+mn-cs"/>
              </a:rPr>
              <a:t>optimizer</a:t>
            </a:r>
            <a:r>
              <a:rPr lang="es-ES" sz="1200" kern="1200" dirty="0">
                <a:solidFill>
                  <a:schemeClr val="tx1"/>
                </a:solidFill>
                <a:effectLst/>
                <a:latin typeface="+mn-lt"/>
                <a:ea typeface="+mn-ea"/>
                <a:cs typeface="+mn-cs"/>
              </a:rPr>
              <a:t>.</a:t>
            </a:r>
          </a:p>
          <a:p>
            <a:pPr marL="171450" lvl="0" indent="-171450">
              <a:buFont typeface="Arial" panose="020B0604020202020204" pitchFamily="34" charset="0"/>
              <a:buChar char="•"/>
            </a:pPr>
            <a:endParaRPr lang="es-ES" sz="1200" kern="1200" dirty="0">
              <a:solidFill>
                <a:schemeClr val="tx1"/>
              </a:solidFill>
              <a:effectLst/>
              <a:latin typeface="+mn-lt"/>
              <a:ea typeface="+mn-ea"/>
              <a:cs typeface="+mn-cs"/>
            </a:endParaRPr>
          </a:p>
          <a:p>
            <a:r>
              <a:rPr lang="es-ES" sz="1200" kern="1200" dirty="0" err="1">
                <a:solidFill>
                  <a:schemeClr val="tx1"/>
                </a:solidFill>
                <a:effectLst/>
                <a:latin typeface="+mn-lt"/>
                <a:ea typeface="+mn-ea"/>
                <a:cs typeface="+mn-cs"/>
              </a:rPr>
              <a:t>Since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 </a:t>
            </a:r>
            <a:r>
              <a:rPr lang="es-ES" sz="1200" kern="1200" dirty="0" err="1">
                <a:solidFill>
                  <a:schemeClr val="tx1"/>
                </a:solidFill>
                <a:effectLst/>
                <a:latin typeface="+mn-lt"/>
                <a:ea typeface="+mn-ea"/>
                <a:cs typeface="+mn-cs"/>
              </a:rPr>
              <a:t>significant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relationship</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loads</a:t>
            </a:r>
            <a:r>
              <a:rPr lang="es-ES" sz="1200" kern="1200" dirty="0">
                <a:solidFill>
                  <a:schemeClr val="tx1"/>
                </a:solidFill>
                <a:effectLst/>
                <a:latin typeface="+mn-lt"/>
                <a:ea typeface="+mn-ea"/>
                <a:cs typeface="+mn-cs"/>
              </a:rPr>
              <a:t> are the </a:t>
            </a:r>
            <a:r>
              <a:rPr lang="es-ES" sz="1200" kern="1200" dirty="0" err="1">
                <a:solidFill>
                  <a:schemeClr val="tx1"/>
                </a:solidFill>
                <a:effectLst/>
                <a:latin typeface="+mn-lt"/>
                <a:ea typeface="+mn-ea"/>
                <a:cs typeface="+mn-cs"/>
              </a:rPr>
              <a:t>only</a:t>
            </a:r>
            <a:r>
              <a:rPr lang="es-ES" sz="1200" kern="1200" dirty="0">
                <a:solidFill>
                  <a:schemeClr val="tx1"/>
                </a:solidFill>
                <a:effectLst/>
                <a:latin typeface="+mn-lt"/>
                <a:ea typeface="+mn-ea"/>
                <a:cs typeface="+mn-cs"/>
              </a:rPr>
              <a:t> variables </a:t>
            </a:r>
            <a:r>
              <a:rPr lang="es-ES" sz="1200" kern="1200" dirty="0" err="1">
                <a:solidFill>
                  <a:schemeClr val="tx1"/>
                </a:solidFill>
                <a:effectLst/>
                <a:latin typeface="+mn-lt"/>
                <a:ea typeface="+mn-ea"/>
                <a:cs typeface="+mn-cs"/>
              </a:rPr>
              <a:t>related</a:t>
            </a:r>
            <a:r>
              <a:rPr lang="es-ES" sz="1200" kern="1200" dirty="0">
                <a:solidFill>
                  <a:schemeClr val="tx1"/>
                </a:solidFill>
                <a:effectLst/>
                <a:latin typeface="+mn-lt"/>
                <a:ea typeface="+mn-ea"/>
                <a:cs typeface="+mn-cs"/>
              </a:rPr>
              <a:t> to </a:t>
            </a:r>
            <a:r>
              <a:rPr lang="es-ES" sz="1200" kern="1200" dirty="0" err="1">
                <a:solidFill>
                  <a:schemeClr val="tx1"/>
                </a:solidFill>
                <a:effectLst/>
                <a:latin typeface="+mn-lt"/>
                <a:ea typeface="+mn-ea"/>
                <a:cs typeface="+mn-cs"/>
              </a:rPr>
              <a:t>steel</a:t>
            </a:r>
            <a:r>
              <a:rPr lang="es-ES" sz="1200" kern="1200" dirty="0">
                <a:solidFill>
                  <a:schemeClr val="tx1"/>
                </a:solidFill>
                <a:effectLst/>
                <a:latin typeface="+mn-lt"/>
                <a:ea typeface="+mn-ea"/>
                <a:cs typeface="+mn-cs"/>
              </a:rPr>
              <a:t> grade, new variables are </a:t>
            </a:r>
            <a:r>
              <a:rPr lang="es-ES" sz="1200" kern="1200" dirty="0" err="1">
                <a:solidFill>
                  <a:schemeClr val="tx1"/>
                </a:solidFill>
                <a:effectLst/>
                <a:latin typeface="+mn-lt"/>
                <a:ea typeface="+mn-ea"/>
                <a:cs typeface="+mn-cs"/>
              </a:rPr>
              <a:t>created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each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steel</a:t>
            </a:r>
            <a:r>
              <a:rPr lang="es-ES" sz="1200" kern="1200" dirty="0">
                <a:solidFill>
                  <a:schemeClr val="tx1"/>
                </a:solidFill>
                <a:effectLst/>
                <a:latin typeface="+mn-lt"/>
                <a:ea typeface="+mn-ea"/>
                <a:cs typeface="+mn-cs"/>
              </a:rPr>
              <a:t> grade </a:t>
            </a:r>
            <a:r>
              <a:rPr lang="es-ES" sz="1200" kern="1200" dirty="0" err="1">
                <a:solidFill>
                  <a:schemeClr val="tx1"/>
                </a:solidFill>
                <a:effectLst/>
                <a:latin typeface="+mn-lt"/>
                <a:ea typeface="+mn-ea"/>
                <a:cs typeface="+mn-cs"/>
              </a:rPr>
              <a:t>using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leave-one-out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encoding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technique</a:t>
            </a:r>
            <a:r>
              <a:rPr lang="es-E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s-ES" sz="1200" kern="1200" dirty="0">
                <a:solidFill>
                  <a:schemeClr val="tx1"/>
                </a:solidFill>
                <a:effectLst/>
                <a:latin typeface="+mn-lt"/>
                <a:ea typeface="+mn-ea"/>
                <a:cs typeface="+mn-cs"/>
              </a:rPr>
              <a:t>Load </a:t>
            </a:r>
            <a:r>
              <a:rPr lang="es-ES" sz="1200" kern="1200" dirty="0" err="1">
                <a:solidFill>
                  <a:schemeClr val="tx1"/>
                </a:solidFill>
                <a:effectLst/>
                <a:latin typeface="+mn-lt"/>
                <a:ea typeface="+mn-ea"/>
                <a:cs typeface="+mn-cs"/>
              </a:rPr>
              <a:t>averages</a:t>
            </a:r>
            <a:r>
              <a:rPr lang="es-ES" sz="1200" kern="1200" dirty="0">
                <a:solidFill>
                  <a:schemeClr val="tx1"/>
                </a:solidFill>
                <a:effectLst/>
                <a:latin typeface="+mn-lt"/>
                <a:ea typeface="+mn-ea"/>
                <a:cs typeface="+mn-cs"/>
              </a:rPr>
              <a:t> are </a:t>
            </a:r>
            <a:r>
              <a:rPr lang="es-ES" sz="1200" kern="1200" dirty="0" err="1">
                <a:solidFill>
                  <a:schemeClr val="tx1"/>
                </a:solidFill>
                <a:effectLst/>
                <a:latin typeface="+mn-lt"/>
                <a:ea typeface="+mn-ea"/>
                <a:cs typeface="+mn-cs"/>
              </a:rPr>
              <a:t>created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each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steel</a:t>
            </a:r>
            <a:r>
              <a:rPr lang="es-ES" sz="1200" kern="1200" dirty="0">
                <a:solidFill>
                  <a:schemeClr val="tx1"/>
                </a:solidFill>
                <a:effectLst/>
                <a:latin typeface="+mn-lt"/>
                <a:ea typeface="+mn-ea"/>
                <a:cs typeface="+mn-cs"/>
              </a:rPr>
              <a:t> grade.</a:t>
            </a:r>
          </a:p>
          <a:p>
            <a:pPr marL="171450" lvl="0" indent="-171450">
              <a:buFont typeface="Arial" panose="020B0604020202020204" pitchFamily="34" charset="0"/>
              <a:buChar char="•"/>
            </a:pPr>
            <a:r>
              <a:rPr lang="es-ES" sz="1200" kern="1200" dirty="0" err="1">
                <a:solidFill>
                  <a:schemeClr val="tx1"/>
                </a:solidFill>
                <a:effectLst/>
                <a:latin typeface="+mn-lt"/>
                <a:ea typeface="+mn-ea"/>
                <a:cs typeface="+mn-cs"/>
              </a:rPr>
              <a:t>Averages</a:t>
            </a:r>
            <a:r>
              <a:rPr lang="es-ES" sz="1200" kern="1200" dirty="0">
                <a:solidFill>
                  <a:schemeClr val="tx1"/>
                </a:solidFill>
                <a:effectLst/>
                <a:latin typeface="+mn-lt"/>
                <a:ea typeface="+mn-ea"/>
                <a:cs typeface="+mn-cs"/>
              </a:rPr>
              <a:t> of the target variable are </a:t>
            </a:r>
            <a:r>
              <a:rPr lang="es-ES" sz="1200" kern="1200" dirty="0" err="1">
                <a:solidFill>
                  <a:schemeClr val="tx1"/>
                </a:solidFill>
                <a:effectLst/>
                <a:latin typeface="+mn-lt"/>
                <a:ea typeface="+mn-ea"/>
                <a:cs typeface="+mn-cs"/>
              </a:rPr>
              <a:t>created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each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steel</a:t>
            </a:r>
            <a:r>
              <a:rPr lang="es-ES" sz="1200" kern="1200" dirty="0">
                <a:solidFill>
                  <a:schemeClr val="tx1"/>
                </a:solidFill>
                <a:effectLst/>
                <a:latin typeface="+mn-lt"/>
                <a:ea typeface="+mn-ea"/>
                <a:cs typeface="+mn-cs"/>
              </a:rPr>
              <a:t> grade.</a:t>
            </a:r>
          </a:p>
          <a:p>
            <a:pPr marL="171450" lvl="0" indent="-171450">
              <a:buFont typeface="Arial" panose="020B0604020202020204" pitchFamily="34" charset="0"/>
              <a:buChar char="•"/>
            </a:pPr>
            <a:r>
              <a:rPr lang="es-ES" sz="1200" kern="1200" dirty="0" err="1">
                <a:solidFill>
                  <a:schemeClr val="tx1"/>
                </a:solidFill>
                <a:effectLst/>
                <a:latin typeface="+mn-lt"/>
                <a:ea typeface="+mn-ea"/>
                <a:cs typeface="+mn-cs"/>
              </a:rPr>
              <a:t>Estimating</a:t>
            </a:r>
            <a:r>
              <a:rPr lang="es-ES" sz="1200" kern="1200" dirty="0">
                <a:solidFill>
                  <a:schemeClr val="tx1"/>
                </a:solidFill>
                <a:effectLst/>
                <a:latin typeface="+mn-lt"/>
                <a:ea typeface="+mn-ea"/>
                <a:cs typeface="+mn-cs"/>
              </a:rPr>
              <a:t> variables of the target variable are </a:t>
            </a:r>
            <a:r>
              <a:rPr lang="es-ES" sz="1200" kern="1200" dirty="0" err="1">
                <a:solidFill>
                  <a:schemeClr val="tx1"/>
                </a:solidFill>
                <a:effectLst/>
                <a:latin typeface="+mn-lt"/>
                <a:ea typeface="+mn-ea"/>
                <a:cs typeface="+mn-cs"/>
              </a:rPr>
              <a:t>created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 rule of 3)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each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steel</a:t>
            </a:r>
            <a:r>
              <a:rPr lang="es-ES" sz="1200" kern="1200" dirty="0">
                <a:solidFill>
                  <a:schemeClr val="tx1"/>
                </a:solidFill>
                <a:effectLst/>
                <a:latin typeface="+mn-lt"/>
                <a:ea typeface="+mn-ea"/>
                <a:cs typeface="+mn-cs"/>
              </a:rPr>
              <a:t> grade.</a:t>
            </a:r>
          </a:p>
          <a:p>
            <a:pPr marL="0" lvl="0" indent="0">
              <a:buFont typeface="Arial" panose="020B0604020202020204" pitchFamily="34" charset="0"/>
              <a:buNone/>
            </a:pPr>
            <a:r>
              <a:rPr lang="es-ES" sz="1200" kern="1200" dirty="0" err="1">
                <a:solidFill>
                  <a:schemeClr val="tx1"/>
                </a:solidFill>
                <a:effectLst/>
                <a:latin typeface="+mn-lt"/>
                <a:ea typeface="+mn-ea"/>
                <a:cs typeface="+mn-cs"/>
              </a:rPr>
              <a:t>df_data</a:t>
            </a:r>
            <a:r>
              <a:rPr lang="es-ES" sz="1200" kern="1200" dirty="0">
                <a:solidFill>
                  <a:schemeClr val="tx1"/>
                </a:solidFill>
                <a:effectLst/>
                <a:latin typeface="+mn-lt"/>
                <a:ea typeface="+mn-ea"/>
                <a:cs typeface="+mn-cs"/>
              </a:rPr>
              <a:t>['tap_13_consumo'][</a:t>
            </a:r>
            <a:r>
              <a:rPr lang="es-ES" sz="1200" kern="1200" dirty="0" err="1">
                <a:solidFill>
                  <a:schemeClr val="tx1"/>
                </a:solidFill>
                <a:effectLst/>
                <a:latin typeface="+mn-lt"/>
                <a:ea typeface="+mn-ea"/>
                <a:cs typeface="+mn-cs"/>
              </a:rPr>
              <a:t>idx_row</a:t>
            </a:r>
            <a:r>
              <a:rPr lang="es-ES" sz="1200" kern="1200" dirty="0">
                <a:solidFill>
                  <a:schemeClr val="tx1"/>
                </a:solidFill>
                <a:effectLst/>
                <a:latin typeface="+mn-lt"/>
                <a:ea typeface="+mn-ea"/>
                <a:cs typeface="+mn-cs"/>
              </a:rPr>
              <a:t>]  * </a:t>
            </a:r>
            <a:r>
              <a:rPr lang="es-ES" sz="1200" kern="1200" dirty="0" err="1">
                <a:solidFill>
                  <a:schemeClr val="tx1"/>
                </a:solidFill>
                <a:effectLst/>
                <a:latin typeface="+mn-lt"/>
                <a:ea typeface="+mn-ea"/>
                <a:cs typeface="+mn-cs"/>
              </a:rPr>
              <a:t>df_aux</a:t>
            </a:r>
            <a:r>
              <a:rPr lang="es-ES" sz="1200" kern="1200" dirty="0">
                <a:solidFill>
                  <a:schemeClr val="tx1"/>
                </a:solidFill>
                <a:effectLst/>
                <a:latin typeface="+mn-lt"/>
                <a:ea typeface="+mn-ea"/>
                <a:cs typeface="+mn-cs"/>
              </a:rPr>
              <a:t>['</a:t>
            </a:r>
            <a:r>
              <a:rPr lang="es-ES" sz="1200" kern="1200" dirty="0" err="1">
                <a:solidFill>
                  <a:schemeClr val="tx1"/>
                </a:solidFill>
                <a:effectLst/>
                <a:latin typeface="+mn-lt"/>
                <a:ea typeface="+mn-ea"/>
                <a:cs typeface="+mn-cs"/>
              </a:rPr>
              <a:t>temperatura_delta</a:t>
            </a:r>
            <a:r>
              <a:rPr lang="es-ES" sz="1200" kern="1200" dirty="0">
                <a:solidFill>
                  <a:schemeClr val="tx1"/>
                </a:solidFill>
                <a:effectLst/>
                <a:latin typeface="+mn-lt"/>
                <a:ea typeface="+mn-ea"/>
                <a:cs typeface="+mn-cs"/>
              </a:rPr>
              <a:t>'].mean() / </a:t>
            </a:r>
            <a:r>
              <a:rPr lang="es-ES" sz="1200" kern="1200" dirty="0" err="1">
                <a:solidFill>
                  <a:schemeClr val="tx1"/>
                </a:solidFill>
                <a:effectLst/>
                <a:latin typeface="+mn-lt"/>
                <a:ea typeface="+mn-ea"/>
                <a:cs typeface="+mn-cs"/>
              </a:rPr>
              <a:t>df_aux</a:t>
            </a:r>
            <a:r>
              <a:rPr lang="es-ES" sz="1200" kern="1200" dirty="0">
                <a:solidFill>
                  <a:schemeClr val="tx1"/>
                </a:solidFill>
                <a:effectLst/>
                <a:latin typeface="+mn-lt"/>
                <a:ea typeface="+mn-ea"/>
                <a:cs typeface="+mn-cs"/>
              </a:rPr>
              <a:t>['tap_13_consumo'].mean()</a:t>
            </a:r>
          </a:p>
          <a:p>
            <a:endParaRPr lang="es-E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r>
              <a:rPr lang="es-ES" sz="1200" b="1" kern="1200" dirty="0" err="1">
                <a:solidFill>
                  <a:schemeClr val="tx1"/>
                </a:solidFill>
                <a:effectLst/>
                <a:latin typeface="+mn-lt"/>
                <a:ea typeface="+mn-ea"/>
                <a:cs typeface="+mn-cs"/>
              </a:rPr>
              <a:t>An</a:t>
            </a:r>
            <a:r>
              <a:rPr lang="es-ES" sz="1200" b="1" kern="1200" dirty="0">
                <a:solidFill>
                  <a:schemeClr val="tx1"/>
                </a:solidFill>
                <a:effectLst/>
                <a:latin typeface="+mn-lt"/>
                <a:ea typeface="+mn-ea"/>
                <a:cs typeface="+mn-cs"/>
              </a:rPr>
              <a:t> </a:t>
            </a:r>
            <a:r>
              <a:rPr lang="es-ES" sz="1200" b="1" kern="1200" dirty="0" err="1">
                <a:solidFill>
                  <a:schemeClr val="tx1"/>
                </a:solidFill>
                <a:effectLst/>
                <a:latin typeface="+mn-lt"/>
                <a:ea typeface="+mn-ea"/>
                <a:cs typeface="+mn-cs"/>
              </a:rPr>
              <a:t>XGBoost</a:t>
            </a:r>
            <a:r>
              <a:rPr lang="es-ES" sz="1200" b="1" kern="1200" dirty="0">
                <a:solidFill>
                  <a:schemeClr val="tx1"/>
                </a:solidFill>
                <a:effectLst/>
                <a:latin typeface="+mn-lt"/>
                <a:ea typeface="+mn-ea"/>
                <a:cs typeface="+mn-cs"/>
              </a:rPr>
              <a:t> </a:t>
            </a:r>
            <a:r>
              <a:rPr lang="es-ES" sz="1200" b="1" kern="1200" dirty="0" err="1">
                <a:solidFill>
                  <a:schemeClr val="tx1"/>
                </a:solidFill>
                <a:effectLst/>
                <a:latin typeface="+mn-lt"/>
                <a:ea typeface="+mn-ea"/>
                <a:cs typeface="+mn-cs"/>
              </a:rPr>
              <a:t>model</a:t>
            </a:r>
            <a:r>
              <a:rPr lang="es-ES" sz="1200" b="1"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used</a:t>
            </a:r>
            <a:r>
              <a:rPr lang="es-ES" sz="1200" kern="1200" dirty="0">
                <a:solidFill>
                  <a:schemeClr val="tx1"/>
                </a:solidFill>
                <a:effectLst/>
                <a:latin typeface="+mn-lt"/>
                <a:ea typeface="+mn-ea"/>
                <a:cs typeface="+mn-cs"/>
              </a:rPr>
              <a:t> to </a:t>
            </a:r>
            <a:r>
              <a:rPr lang="es-ES" sz="1200" kern="1200" dirty="0" err="1">
                <a:solidFill>
                  <a:schemeClr val="tx1"/>
                </a:solidFill>
                <a:effectLst/>
                <a:latin typeface="+mn-lt"/>
                <a:ea typeface="+mn-ea"/>
                <a:cs typeface="+mn-cs"/>
              </a:rPr>
              <a:t>model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temperature</a:t>
            </a:r>
            <a:r>
              <a:rPr lang="es-ES" sz="1200" kern="1200" dirty="0">
                <a:solidFill>
                  <a:schemeClr val="tx1"/>
                </a:solidFill>
                <a:effectLst/>
                <a:latin typeface="+mn-lt"/>
                <a:ea typeface="+mn-ea"/>
                <a:cs typeface="+mn-cs"/>
              </a:rPr>
              <a:t> and the </a:t>
            </a:r>
            <a:r>
              <a:rPr lang="es-ES" sz="1200" kern="1200" dirty="0" err="1">
                <a:solidFill>
                  <a:schemeClr val="tx1"/>
                </a:solidFill>
                <a:effectLst/>
                <a:latin typeface="+mn-lt"/>
                <a:ea typeface="+mn-ea"/>
                <a:cs typeface="+mn-cs"/>
              </a:rPr>
              <a:t>optimal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subset</a:t>
            </a:r>
            <a:r>
              <a:rPr lang="es-ES" sz="1200" kern="1200" dirty="0">
                <a:solidFill>
                  <a:schemeClr val="tx1"/>
                </a:solidFill>
                <a:effectLst/>
                <a:latin typeface="+mn-lt"/>
                <a:ea typeface="+mn-ea"/>
                <a:cs typeface="+mn-cs"/>
              </a:rPr>
              <a:t> of variables </a:t>
            </a:r>
            <a:r>
              <a:rPr lang="es-ES" sz="1200" kern="1200" dirty="0" err="1">
                <a:solidFill>
                  <a:schemeClr val="tx1"/>
                </a:solidFill>
                <a:effectLst/>
                <a:latin typeface="+mn-lt"/>
                <a:ea typeface="+mn-ea"/>
                <a:cs typeface="+mn-cs"/>
              </a:rPr>
              <a:t>is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selected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using</a:t>
            </a:r>
            <a:r>
              <a:rPr lang="es-ES" sz="1200" kern="1200" dirty="0">
                <a:solidFill>
                  <a:schemeClr val="tx1"/>
                </a:solidFill>
                <a:effectLst/>
                <a:latin typeface="+mn-lt"/>
                <a:ea typeface="+mn-ea"/>
                <a:cs typeface="+mn-cs"/>
              </a:rPr>
              <a:t> RFE.</a:t>
            </a:r>
          </a:p>
          <a:p>
            <a:pPr marL="0" lvl="0" indent="0">
              <a:buFont typeface="Arial" panose="020B0604020202020204" pitchFamily="34" charset="0"/>
              <a:buNone/>
            </a:pPr>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1D05E078-716A-4237-A7B4-EFF13B03524B}" type="slidenum">
              <a:rPr lang="es-ES" smtClean="0"/>
              <a:t>31</a:t>
            </a:fld>
            <a:endParaRPr lang="es-ES"/>
          </a:p>
        </p:txBody>
      </p:sp>
    </p:spTree>
    <p:extLst>
      <p:ext uri="{BB962C8B-B14F-4D97-AF65-F5344CB8AC3E}">
        <p14:creationId xmlns:p14="http://schemas.microsoft.com/office/powerpoint/2010/main" val="3577828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6E93D8-DCBF-43FD-A61E-25A73C16F5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4797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FA7DAA-DD53-3807-F11D-5726F25D62C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8B68F01-943D-4915-616B-CC7DBFD671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83AED87-C226-4AD5-6824-C91542D0BA4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91E269-225A-493B-BC1C-0B898EA82235}" type="datetimeFigureOut">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29/09/2023</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a:extLst>
              <a:ext uri="{FF2B5EF4-FFF2-40B4-BE49-F238E27FC236}">
                <a16:creationId xmlns:a16="http://schemas.microsoft.com/office/drawing/2014/main" id="{6C979938-969C-9035-AAB9-65020C82285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a:extLst>
              <a:ext uri="{FF2B5EF4-FFF2-40B4-BE49-F238E27FC236}">
                <a16:creationId xmlns:a16="http://schemas.microsoft.com/office/drawing/2014/main" id="{4CE84473-5588-E85A-5EF4-07E9A74900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053E4A-122F-4E32-AA1A-96C34A2A1DB9}"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Immagine 6">
            <a:extLst>
              <a:ext uri="{FF2B5EF4-FFF2-40B4-BE49-F238E27FC236}">
                <a16:creationId xmlns:a16="http://schemas.microsoft.com/office/drawing/2014/main" id="{627F6623-763D-7DA2-26E1-D24A42AAD6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ttangolo 7">
            <a:extLst>
              <a:ext uri="{FF2B5EF4-FFF2-40B4-BE49-F238E27FC236}">
                <a16:creationId xmlns:a16="http://schemas.microsoft.com/office/drawing/2014/main" id="{DCCA2D3C-107B-B433-C1E7-3FF916DD5C95}"/>
              </a:ext>
            </a:extLst>
          </p:cNvPr>
          <p:cNvSpPr/>
          <p:nvPr userDrawn="1"/>
        </p:nvSpPr>
        <p:spPr>
          <a:xfrm>
            <a:off x="0" y="6171772"/>
            <a:ext cx="12192000" cy="68622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asellaDiTesto 8">
            <a:extLst>
              <a:ext uri="{FF2B5EF4-FFF2-40B4-BE49-F238E27FC236}">
                <a16:creationId xmlns:a16="http://schemas.microsoft.com/office/drawing/2014/main" id="{B333FF35-57B0-9E24-699D-56197714701A}"/>
              </a:ext>
            </a:extLst>
          </p:cNvPr>
          <p:cNvSpPr txBox="1"/>
          <p:nvPr userDrawn="1"/>
        </p:nvSpPr>
        <p:spPr>
          <a:xfrm>
            <a:off x="1504786" y="6373535"/>
            <a:ext cx="3417071" cy="324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srgbClr val="131125"/>
                </a:solidFill>
                <a:effectLst/>
                <a:uLnTx/>
                <a:uFillTx/>
                <a:latin typeface="Arial Nova Light" panose="020B0304020202020204" pitchFamily="34" charset="0"/>
                <a:ea typeface="+mn-ea"/>
                <a:cs typeface="+mn-cs"/>
              </a:rPr>
              <a:t>COGNIPLANT Project has received funding from the EU Horizon 2020 Research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srgbClr val="131125"/>
                </a:solidFill>
                <a:effectLst/>
                <a:uLnTx/>
                <a:uFillTx/>
                <a:latin typeface="Arial Nova Light" panose="020B0304020202020204" pitchFamily="34" charset="0"/>
                <a:ea typeface="+mn-ea"/>
                <a:cs typeface="+mn-cs"/>
              </a:rPr>
              <a:t>and Innovation </a:t>
            </a:r>
            <a:r>
              <a:rPr kumimoji="0" lang="en-US" sz="1100" b="0" i="0" u="none" strike="noStrike" kern="1200" cap="none" spc="0" normalizeH="0" baseline="30000" noProof="0" dirty="0" err="1">
                <a:ln>
                  <a:noFill/>
                </a:ln>
                <a:solidFill>
                  <a:srgbClr val="131125"/>
                </a:solidFill>
                <a:effectLst/>
                <a:uLnTx/>
                <a:uFillTx/>
                <a:latin typeface="Arial Nova Light" panose="020B0304020202020204" pitchFamily="34" charset="0"/>
                <a:ea typeface="+mn-ea"/>
                <a:cs typeface="+mn-cs"/>
              </a:rPr>
              <a:t>Programme</a:t>
            </a:r>
            <a:r>
              <a:rPr kumimoji="0" lang="en-US" sz="1100" b="0" i="0" u="none" strike="noStrike" kern="1200" cap="none" spc="0" normalizeH="0" baseline="30000" noProof="0" dirty="0">
                <a:ln>
                  <a:noFill/>
                </a:ln>
                <a:solidFill>
                  <a:srgbClr val="131125"/>
                </a:solidFill>
                <a:effectLst/>
                <a:uLnTx/>
                <a:uFillTx/>
                <a:latin typeface="Arial Nova Light" panose="020B0304020202020204" pitchFamily="34" charset="0"/>
                <a:ea typeface="+mn-ea"/>
                <a:cs typeface="+mn-cs"/>
              </a:rPr>
              <a:t>, under Grant Agreement No. 869931</a:t>
            </a:r>
          </a:p>
        </p:txBody>
      </p:sp>
      <p:pic>
        <p:nvPicPr>
          <p:cNvPr id="10" name="Immagine 9">
            <a:extLst>
              <a:ext uri="{FF2B5EF4-FFF2-40B4-BE49-F238E27FC236}">
                <a16:creationId xmlns:a16="http://schemas.microsoft.com/office/drawing/2014/main" id="{1718AD8F-488B-170E-EAB7-EAA99AEBD0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7848" y="6259237"/>
            <a:ext cx="733197" cy="489005"/>
          </a:xfrm>
          <a:prstGeom prst="rect">
            <a:avLst/>
          </a:prstGeom>
        </p:spPr>
      </p:pic>
      <p:pic>
        <p:nvPicPr>
          <p:cNvPr id="11" name="Picture 2" descr="Resultado de imagen de spire h2020">
            <a:extLst>
              <a:ext uri="{FF2B5EF4-FFF2-40B4-BE49-F238E27FC236}">
                <a16:creationId xmlns:a16="http://schemas.microsoft.com/office/drawing/2014/main" id="{1B136EBC-A430-19C5-CEA9-528471B6658C}"/>
              </a:ext>
            </a:extLst>
          </p:cNvPr>
          <p:cNvPicPr>
            <a:picLocks noChangeAspect="1" noChangeArrowheads="1"/>
          </p:cNvPicPr>
          <p:nvPr userDrawn="1"/>
        </p:nvPicPr>
        <p:blipFill>
          <a:blip r:embed="rId4" cstate="print"/>
          <a:srcRect/>
          <a:stretch>
            <a:fillRect/>
          </a:stretch>
        </p:blipFill>
        <p:spPr bwMode="auto">
          <a:xfrm>
            <a:off x="10860842" y="6290432"/>
            <a:ext cx="894383" cy="491911"/>
          </a:xfrm>
          <a:prstGeom prst="rect">
            <a:avLst/>
          </a:prstGeom>
          <a:noFill/>
        </p:spPr>
      </p:pic>
    </p:spTree>
    <p:extLst>
      <p:ext uri="{BB962C8B-B14F-4D97-AF65-F5344CB8AC3E}">
        <p14:creationId xmlns:p14="http://schemas.microsoft.com/office/powerpoint/2010/main" val="811253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F74C78-D45D-81AA-68BA-76E6B5DB82F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EA7FF9F-6022-4A75-CD4F-D710E633F51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E63AB40-03C4-D665-3C69-B59646717E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91E269-225A-493B-BC1C-0B898EA82235}" type="datetimeFigureOut">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29/09/2023</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Segnaposto piè di pagina 7">
            <a:extLst>
              <a:ext uri="{FF2B5EF4-FFF2-40B4-BE49-F238E27FC236}">
                <a16:creationId xmlns:a16="http://schemas.microsoft.com/office/drawing/2014/main" id="{0D2A552A-1C27-3551-EA62-C037062E5F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egnaposto numero diapositiva 8">
            <a:extLst>
              <a:ext uri="{FF2B5EF4-FFF2-40B4-BE49-F238E27FC236}">
                <a16:creationId xmlns:a16="http://schemas.microsoft.com/office/drawing/2014/main" id="{A3663220-3C6E-0DA8-4E70-EC5B5B8F02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053E4A-122F-4E32-AA1A-96C34A2A1DB9}"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893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06ECE2E-64F0-C207-EACA-ED5546364BD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9244ADE-0A10-ADF3-7DFC-BEEB9F0DD8C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425FA19-FEEE-B311-C378-DC4F16857E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91E269-225A-493B-BC1C-0B898EA82235}" type="datetimeFigureOut">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29/09/2023</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a:extLst>
              <a:ext uri="{FF2B5EF4-FFF2-40B4-BE49-F238E27FC236}">
                <a16:creationId xmlns:a16="http://schemas.microsoft.com/office/drawing/2014/main" id="{D4C65A07-4DD4-0097-2401-0B149AD2892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a:extLst>
              <a:ext uri="{FF2B5EF4-FFF2-40B4-BE49-F238E27FC236}">
                <a16:creationId xmlns:a16="http://schemas.microsoft.com/office/drawing/2014/main" id="{063604B1-5B00-3F5C-8743-7DAA549B454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053E4A-122F-4E32-AA1A-96C34A2A1DB9}"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6977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FA7DAA-DD53-3807-F11D-5726F25D62C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8B68F01-943D-4915-616B-CC7DBFD671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83AED87-C226-4AD5-6824-C91542D0BA4A}"/>
              </a:ext>
            </a:extLst>
          </p:cNvPr>
          <p:cNvSpPr>
            <a:spLocks noGrp="1"/>
          </p:cNvSpPr>
          <p:nvPr>
            <p:ph type="dt" sz="half" idx="10"/>
          </p:nvPr>
        </p:nvSpPr>
        <p:spPr/>
        <p:txBody>
          <a:bodyPr/>
          <a:lstStyle/>
          <a:p>
            <a:fld id="{0991E269-225A-493B-BC1C-0B898EA82235}" type="datetimeFigureOut">
              <a:rPr lang="it-IT" smtClean="0"/>
              <a:t>29/09/2023</a:t>
            </a:fld>
            <a:endParaRPr lang="it-IT"/>
          </a:p>
        </p:txBody>
      </p:sp>
      <p:sp>
        <p:nvSpPr>
          <p:cNvPr id="5" name="Segnaposto piè di pagina 4">
            <a:extLst>
              <a:ext uri="{FF2B5EF4-FFF2-40B4-BE49-F238E27FC236}">
                <a16:creationId xmlns:a16="http://schemas.microsoft.com/office/drawing/2014/main" id="{6C979938-969C-9035-AAB9-65020C82285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CE84473-5588-E85A-5EF4-07E9A74900EA}"/>
              </a:ext>
            </a:extLst>
          </p:cNvPr>
          <p:cNvSpPr>
            <a:spLocks noGrp="1"/>
          </p:cNvSpPr>
          <p:nvPr>
            <p:ph type="sldNum" sz="quarter" idx="12"/>
          </p:nvPr>
        </p:nvSpPr>
        <p:spPr/>
        <p:txBody>
          <a:bodyPr/>
          <a:lstStyle/>
          <a:p>
            <a:fld id="{CF053E4A-122F-4E32-AA1A-96C34A2A1DB9}" type="slidenum">
              <a:rPr lang="it-IT" smtClean="0"/>
              <a:t>‹Nr.›</a:t>
            </a:fld>
            <a:endParaRPr lang="it-IT"/>
          </a:p>
        </p:txBody>
      </p:sp>
      <p:pic>
        <p:nvPicPr>
          <p:cNvPr id="7" name="Immagine 6">
            <a:extLst>
              <a:ext uri="{FF2B5EF4-FFF2-40B4-BE49-F238E27FC236}">
                <a16:creationId xmlns:a16="http://schemas.microsoft.com/office/drawing/2014/main" id="{627F6623-763D-7DA2-26E1-D24A42AAD6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ttangolo 7">
            <a:extLst>
              <a:ext uri="{FF2B5EF4-FFF2-40B4-BE49-F238E27FC236}">
                <a16:creationId xmlns:a16="http://schemas.microsoft.com/office/drawing/2014/main" id="{DCCA2D3C-107B-B433-C1E7-3FF916DD5C95}"/>
              </a:ext>
            </a:extLst>
          </p:cNvPr>
          <p:cNvSpPr/>
          <p:nvPr userDrawn="1"/>
        </p:nvSpPr>
        <p:spPr>
          <a:xfrm>
            <a:off x="0" y="6171772"/>
            <a:ext cx="12192000" cy="68622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B333FF35-57B0-9E24-699D-56197714701A}"/>
              </a:ext>
            </a:extLst>
          </p:cNvPr>
          <p:cNvSpPr txBox="1"/>
          <p:nvPr userDrawn="1"/>
        </p:nvSpPr>
        <p:spPr>
          <a:xfrm>
            <a:off x="1504786" y="6373535"/>
            <a:ext cx="3417071" cy="324441"/>
          </a:xfrm>
          <a:prstGeom prst="rect">
            <a:avLst/>
          </a:prstGeom>
          <a:noFill/>
        </p:spPr>
        <p:txBody>
          <a:bodyPr wrap="square">
            <a:spAutoFit/>
          </a:bodyPr>
          <a:lstStyle/>
          <a:p>
            <a:pPr marR="0" algn="l" rtl="0"/>
            <a:r>
              <a:rPr lang="en-US" sz="1100" b="0" i="0" u="none" strike="noStrike" baseline="30000" dirty="0">
                <a:solidFill>
                  <a:srgbClr val="131125"/>
                </a:solidFill>
                <a:latin typeface="Arial Nova Light" panose="020B0304020202020204" pitchFamily="34" charset="0"/>
              </a:rPr>
              <a:t>COGNIPLANT Project has received funding from the EU Horizon 2020 Research </a:t>
            </a:r>
          </a:p>
          <a:p>
            <a:pPr marR="0" algn="l" rtl="0"/>
            <a:r>
              <a:rPr lang="en-US" sz="1100" b="0" i="0" u="none" strike="noStrike" baseline="30000" dirty="0">
                <a:solidFill>
                  <a:srgbClr val="131125"/>
                </a:solidFill>
                <a:latin typeface="Arial Nova Light" panose="020B0304020202020204" pitchFamily="34" charset="0"/>
              </a:rPr>
              <a:t>and Innovation </a:t>
            </a:r>
            <a:r>
              <a:rPr lang="en-US" sz="1100" b="0" i="0" u="none" strike="noStrike" baseline="30000" dirty="0" err="1">
                <a:solidFill>
                  <a:srgbClr val="131125"/>
                </a:solidFill>
                <a:latin typeface="Arial Nova Light" panose="020B0304020202020204" pitchFamily="34" charset="0"/>
              </a:rPr>
              <a:t>Programme</a:t>
            </a:r>
            <a:r>
              <a:rPr lang="en-US" sz="1100" b="0" i="0" u="none" strike="noStrike" baseline="30000" dirty="0">
                <a:solidFill>
                  <a:srgbClr val="131125"/>
                </a:solidFill>
                <a:latin typeface="Arial Nova Light" panose="020B0304020202020204" pitchFamily="34" charset="0"/>
              </a:rPr>
              <a:t>, under Grant Agreement No. 869931</a:t>
            </a:r>
          </a:p>
        </p:txBody>
      </p:sp>
      <p:pic>
        <p:nvPicPr>
          <p:cNvPr id="10" name="Immagine 9">
            <a:extLst>
              <a:ext uri="{FF2B5EF4-FFF2-40B4-BE49-F238E27FC236}">
                <a16:creationId xmlns:a16="http://schemas.microsoft.com/office/drawing/2014/main" id="{1718AD8F-488B-170E-EAB7-EAA99AEBD0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7848" y="6259237"/>
            <a:ext cx="733197" cy="489005"/>
          </a:xfrm>
          <a:prstGeom prst="rect">
            <a:avLst/>
          </a:prstGeom>
        </p:spPr>
      </p:pic>
      <p:pic>
        <p:nvPicPr>
          <p:cNvPr id="11" name="Picture 2" descr="Resultado de imagen de spire h2020">
            <a:extLst>
              <a:ext uri="{FF2B5EF4-FFF2-40B4-BE49-F238E27FC236}">
                <a16:creationId xmlns:a16="http://schemas.microsoft.com/office/drawing/2014/main" id="{1B136EBC-A430-19C5-CEA9-528471B6658C}"/>
              </a:ext>
            </a:extLst>
          </p:cNvPr>
          <p:cNvPicPr>
            <a:picLocks noChangeAspect="1" noChangeArrowheads="1"/>
          </p:cNvPicPr>
          <p:nvPr userDrawn="1"/>
        </p:nvPicPr>
        <p:blipFill>
          <a:blip r:embed="rId4" cstate="print"/>
          <a:srcRect/>
          <a:stretch>
            <a:fillRect/>
          </a:stretch>
        </p:blipFill>
        <p:spPr bwMode="auto">
          <a:xfrm>
            <a:off x="10860842" y="6290432"/>
            <a:ext cx="894383" cy="491911"/>
          </a:xfrm>
          <a:prstGeom prst="rect">
            <a:avLst/>
          </a:prstGeom>
          <a:noFill/>
        </p:spPr>
      </p:pic>
    </p:spTree>
    <p:extLst>
      <p:ext uri="{BB962C8B-B14F-4D97-AF65-F5344CB8AC3E}">
        <p14:creationId xmlns:p14="http://schemas.microsoft.com/office/powerpoint/2010/main" val="1728721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ED58BFA9-DA13-CA52-E303-E603EB7D7A62}"/>
              </a:ext>
            </a:extLst>
          </p:cNvPr>
          <p:cNvSpPr>
            <a:spLocks noGrp="1"/>
          </p:cNvSpPr>
          <p:nvPr>
            <p:ph type="dt" sz="half" idx="10"/>
          </p:nvPr>
        </p:nvSpPr>
        <p:spPr/>
        <p:txBody>
          <a:bodyPr/>
          <a:lstStyle/>
          <a:p>
            <a:fld id="{0991E269-225A-493B-BC1C-0B898EA82235}" type="datetimeFigureOut">
              <a:rPr lang="it-IT" smtClean="0"/>
              <a:t>29/09/2023</a:t>
            </a:fld>
            <a:endParaRPr lang="it-IT"/>
          </a:p>
        </p:txBody>
      </p:sp>
      <p:sp>
        <p:nvSpPr>
          <p:cNvPr id="5" name="Segnaposto piè di pagina 4">
            <a:extLst>
              <a:ext uri="{FF2B5EF4-FFF2-40B4-BE49-F238E27FC236}">
                <a16:creationId xmlns:a16="http://schemas.microsoft.com/office/drawing/2014/main" id="{579B8B42-8C3D-FDBC-9330-69C214202A8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440265E-0DF0-2B01-E6B0-B95D4E3188A9}"/>
              </a:ext>
            </a:extLst>
          </p:cNvPr>
          <p:cNvSpPr>
            <a:spLocks noGrp="1"/>
          </p:cNvSpPr>
          <p:nvPr>
            <p:ph type="sldNum" sz="quarter" idx="12"/>
          </p:nvPr>
        </p:nvSpPr>
        <p:spPr/>
        <p:txBody>
          <a:bodyPr/>
          <a:lstStyle/>
          <a:p>
            <a:fld id="{CF053E4A-122F-4E32-AA1A-96C34A2A1DB9}" type="slidenum">
              <a:rPr lang="it-IT" smtClean="0"/>
              <a:t>‹Nr.›</a:t>
            </a:fld>
            <a:endParaRPr lang="it-IT"/>
          </a:p>
        </p:txBody>
      </p:sp>
      <p:pic>
        <p:nvPicPr>
          <p:cNvPr id="7" name="Immagine 6">
            <a:extLst>
              <a:ext uri="{FF2B5EF4-FFF2-40B4-BE49-F238E27FC236}">
                <a16:creationId xmlns:a16="http://schemas.microsoft.com/office/drawing/2014/main" id="{609D3A1B-DE7C-8E8F-9260-4F827FADC5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7" y="0"/>
            <a:ext cx="12192000" cy="6858000"/>
          </a:xfrm>
          <a:prstGeom prst="rect">
            <a:avLst/>
          </a:prstGeom>
        </p:spPr>
      </p:pic>
    </p:spTree>
    <p:extLst>
      <p:ext uri="{BB962C8B-B14F-4D97-AF65-F5344CB8AC3E}">
        <p14:creationId xmlns:p14="http://schemas.microsoft.com/office/powerpoint/2010/main" val="2818699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A37C97CC-D6FF-172F-DA03-0BA3585683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egnaposto numero diapositiva 5">
            <a:extLst>
              <a:ext uri="{FF2B5EF4-FFF2-40B4-BE49-F238E27FC236}">
                <a16:creationId xmlns:a16="http://schemas.microsoft.com/office/drawing/2014/main" id="{C42A3FA6-22CB-2632-DAB8-111FC1EECDFA}"/>
              </a:ext>
            </a:extLst>
          </p:cNvPr>
          <p:cNvSpPr>
            <a:spLocks noGrp="1"/>
          </p:cNvSpPr>
          <p:nvPr>
            <p:ph type="sldNum" sz="quarter" idx="12"/>
          </p:nvPr>
        </p:nvSpPr>
        <p:spPr/>
        <p:txBody>
          <a:bodyPr/>
          <a:lstStyle/>
          <a:p>
            <a:fld id="{CF053E4A-122F-4E32-AA1A-96C34A2A1DB9}" type="slidenum">
              <a:rPr lang="it-IT" smtClean="0"/>
              <a:t>‹Nr.›</a:t>
            </a:fld>
            <a:endParaRPr lang="it-IT"/>
          </a:p>
        </p:txBody>
      </p:sp>
    </p:spTree>
    <p:extLst>
      <p:ext uri="{BB962C8B-B14F-4D97-AF65-F5344CB8AC3E}">
        <p14:creationId xmlns:p14="http://schemas.microsoft.com/office/powerpoint/2010/main" val="1683905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ED15FF-B714-7AD1-1B6E-4ADB7F4021D1}"/>
              </a:ext>
            </a:extLst>
          </p:cNvPr>
          <p:cNvSpPr>
            <a:spLocks noGrp="1"/>
          </p:cNvSpPr>
          <p:nvPr>
            <p:ph type="title" hasCustomPrompt="1"/>
          </p:nvPr>
        </p:nvSpPr>
        <p:spPr>
          <a:xfrm>
            <a:off x="6745044" y="365125"/>
            <a:ext cx="4608755" cy="656851"/>
          </a:xfrm>
        </p:spPr>
        <p:txBody>
          <a:bodyPr/>
          <a:lstStyle/>
          <a:p>
            <a:r>
              <a:rPr lang="en-US" sz="4400" b="1" dirty="0">
                <a:solidFill>
                  <a:schemeClr val="bg1"/>
                </a:solidFill>
                <a:latin typeface="Arial" panose="020B0604020202020204" pitchFamily="34" charset="0"/>
                <a:cs typeface="Arial" panose="020B0604020202020204" pitchFamily="34" charset="0"/>
              </a:rPr>
              <a:t>WP…</a:t>
            </a:r>
          </a:p>
        </p:txBody>
      </p:sp>
      <p:sp>
        <p:nvSpPr>
          <p:cNvPr id="3" name="Segnaposto contenuto 2">
            <a:extLst>
              <a:ext uri="{FF2B5EF4-FFF2-40B4-BE49-F238E27FC236}">
                <a16:creationId xmlns:a16="http://schemas.microsoft.com/office/drawing/2014/main" id="{8FEC92A1-AAFE-E9FE-1BD2-C9760245930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1485433-1745-2669-4F4C-F6497D61A3D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F0407D1-E8EB-2B69-15D6-40CB8A953A5A}"/>
              </a:ext>
            </a:extLst>
          </p:cNvPr>
          <p:cNvSpPr>
            <a:spLocks noGrp="1"/>
          </p:cNvSpPr>
          <p:nvPr>
            <p:ph type="dt" sz="half" idx="10"/>
          </p:nvPr>
        </p:nvSpPr>
        <p:spPr/>
        <p:txBody>
          <a:bodyPr/>
          <a:lstStyle/>
          <a:p>
            <a:fld id="{0991E269-225A-493B-BC1C-0B898EA82235}" type="datetimeFigureOut">
              <a:rPr lang="it-IT" smtClean="0"/>
              <a:t>29/09/2023</a:t>
            </a:fld>
            <a:endParaRPr lang="it-IT"/>
          </a:p>
        </p:txBody>
      </p:sp>
      <p:sp>
        <p:nvSpPr>
          <p:cNvPr id="6" name="Segnaposto piè di pagina 5">
            <a:extLst>
              <a:ext uri="{FF2B5EF4-FFF2-40B4-BE49-F238E27FC236}">
                <a16:creationId xmlns:a16="http://schemas.microsoft.com/office/drawing/2014/main" id="{FBE2295D-567F-4654-5684-8B5EC3B2CFD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E7A82C0-CFBE-E547-786E-9085EC829631}"/>
              </a:ext>
            </a:extLst>
          </p:cNvPr>
          <p:cNvSpPr>
            <a:spLocks noGrp="1"/>
          </p:cNvSpPr>
          <p:nvPr>
            <p:ph type="sldNum" sz="quarter" idx="12"/>
          </p:nvPr>
        </p:nvSpPr>
        <p:spPr/>
        <p:txBody>
          <a:bodyPr/>
          <a:lstStyle/>
          <a:p>
            <a:fld id="{CF053E4A-122F-4E32-AA1A-96C34A2A1DB9}" type="slidenum">
              <a:rPr lang="it-IT" smtClean="0"/>
              <a:t>‹Nr.›</a:t>
            </a:fld>
            <a:endParaRPr lang="it-IT"/>
          </a:p>
        </p:txBody>
      </p:sp>
      <p:sp>
        <p:nvSpPr>
          <p:cNvPr id="9" name="3 Rectángulo">
            <a:extLst>
              <a:ext uri="{FF2B5EF4-FFF2-40B4-BE49-F238E27FC236}">
                <a16:creationId xmlns:a16="http://schemas.microsoft.com/office/drawing/2014/main" id="{51FEB84A-3FD2-4487-0173-A4566A863366}"/>
              </a:ext>
            </a:extLst>
          </p:cNvPr>
          <p:cNvSpPr/>
          <p:nvPr userDrawn="1"/>
        </p:nvSpPr>
        <p:spPr>
          <a:xfrm>
            <a:off x="9417927" y="311705"/>
            <a:ext cx="131318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00/…/2022</a:t>
            </a:r>
          </a:p>
        </p:txBody>
      </p:sp>
      <p:cxnSp>
        <p:nvCxnSpPr>
          <p:cNvPr id="10" name="Connettore diritto 9">
            <a:extLst>
              <a:ext uri="{FF2B5EF4-FFF2-40B4-BE49-F238E27FC236}">
                <a16:creationId xmlns:a16="http://schemas.microsoft.com/office/drawing/2014/main" id="{6D834578-0AC6-FE7C-7F5A-0AA1FFEBE52F}"/>
              </a:ext>
            </a:extLst>
          </p:cNvPr>
          <p:cNvCxnSpPr>
            <a:cxnSpLocks/>
          </p:cNvCxnSpPr>
          <p:nvPr userDrawn="1"/>
        </p:nvCxnSpPr>
        <p:spPr>
          <a:xfrm>
            <a:off x="9337251" y="363421"/>
            <a:ext cx="0" cy="2930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866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9CE3CF-867D-B5DC-DE02-DB4B7FD9F3B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FEAE3C1-BFF1-E837-C033-65B1004965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BADAC3A-C270-E9AC-A2EA-EEDAE219824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6231588-0C9C-D29A-D9FD-3F334B899D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1AE82C7-E53D-3DD3-87B2-FCF3E7A9FC2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19A2F5C-3B04-6CD0-7F9B-1F54614C2287}"/>
              </a:ext>
            </a:extLst>
          </p:cNvPr>
          <p:cNvSpPr>
            <a:spLocks noGrp="1"/>
          </p:cNvSpPr>
          <p:nvPr>
            <p:ph type="dt" sz="half" idx="10"/>
          </p:nvPr>
        </p:nvSpPr>
        <p:spPr/>
        <p:txBody>
          <a:bodyPr/>
          <a:lstStyle/>
          <a:p>
            <a:fld id="{0991E269-225A-493B-BC1C-0B898EA82235}" type="datetimeFigureOut">
              <a:rPr lang="it-IT" smtClean="0"/>
              <a:t>29/09/2023</a:t>
            </a:fld>
            <a:endParaRPr lang="it-IT"/>
          </a:p>
        </p:txBody>
      </p:sp>
      <p:sp>
        <p:nvSpPr>
          <p:cNvPr id="8" name="Segnaposto piè di pagina 7">
            <a:extLst>
              <a:ext uri="{FF2B5EF4-FFF2-40B4-BE49-F238E27FC236}">
                <a16:creationId xmlns:a16="http://schemas.microsoft.com/office/drawing/2014/main" id="{508843F3-C965-6CD1-2D4C-12665CA7C92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57C706A-8735-3167-D1AA-D33FFB412754}"/>
              </a:ext>
            </a:extLst>
          </p:cNvPr>
          <p:cNvSpPr>
            <a:spLocks noGrp="1"/>
          </p:cNvSpPr>
          <p:nvPr>
            <p:ph type="sldNum" sz="quarter" idx="12"/>
          </p:nvPr>
        </p:nvSpPr>
        <p:spPr/>
        <p:txBody>
          <a:bodyPr/>
          <a:lstStyle/>
          <a:p>
            <a:fld id="{CF053E4A-122F-4E32-AA1A-96C34A2A1DB9}" type="slidenum">
              <a:rPr lang="it-IT" smtClean="0"/>
              <a:t>‹Nr.›</a:t>
            </a:fld>
            <a:endParaRPr lang="it-IT"/>
          </a:p>
        </p:txBody>
      </p:sp>
    </p:spTree>
    <p:extLst>
      <p:ext uri="{BB962C8B-B14F-4D97-AF65-F5344CB8AC3E}">
        <p14:creationId xmlns:p14="http://schemas.microsoft.com/office/powerpoint/2010/main" val="1101809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9335F8-0EFB-E60A-49D6-34FE4283299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FD48A2C-D4FC-7351-5427-81D1CAB979B2}"/>
              </a:ext>
            </a:extLst>
          </p:cNvPr>
          <p:cNvSpPr>
            <a:spLocks noGrp="1"/>
          </p:cNvSpPr>
          <p:nvPr>
            <p:ph type="dt" sz="half" idx="10"/>
          </p:nvPr>
        </p:nvSpPr>
        <p:spPr/>
        <p:txBody>
          <a:bodyPr/>
          <a:lstStyle/>
          <a:p>
            <a:fld id="{0991E269-225A-493B-BC1C-0B898EA82235}" type="datetimeFigureOut">
              <a:rPr lang="it-IT" smtClean="0"/>
              <a:t>29/09/2023</a:t>
            </a:fld>
            <a:endParaRPr lang="it-IT"/>
          </a:p>
        </p:txBody>
      </p:sp>
      <p:sp>
        <p:nvSpPr>
          <p:cNvPr id="4" name="Segnaposto piè di pagina 3">
            <a:extLst>
              <a:ext uri="{FF2B5EF4-FFF2-40B4-BE49-F238E27FC236}">
                <a16:creationId xmlns:a16="http://schemas.microsoft.com/office/drawing/2014/main" id="{C15D1878-4358-278F-36F0-FFBEB3983FA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1E1BA84-C90E-7B0E-D19F-E3731B6D4DA2}"/>
              </a:ext>
            </a:extLst>
          </p:cNvPr>
          <p:cNvSpPr>
            <a:spLocks noGrp="1"/>
          </p:cNvSpPr>
          <p:nvPr>
            <p:ph type="sldNum" sz="quarter" idx="12"/>
          </p:nvPr>
        </p:nvSpPr>
        <p:spPr/>
        <p:txBody>
          <a:bodyPr/>
          <a:lstStyle/>
          <a:p>
            <a:fld id="{CF053E4A-122F-4E32-AA1A-96C34A2A1DB9}" type="slidenum">
              <a:rPr lang="it-IT" smtClean="0"/>
              <a:t>‹Nr.›</a:t>
            </a:fld>
            <a:endParaRPr lang="it-IT"/>
          </a:p>
        </p:txBody>
      </p:sp>
    </p:spTree>
    <p:extLst>
      <p:ext uri="{BB962C8B-B14F-4D97-AF65-F5344CB8AC3E}">
        <p14:creationId xmlns:p14="http://schemas.microsoft.com/office/powerpoint/2010/main" val="3852285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442B3EC-0C4F-9D36-C347-FB43B7A4BC7E}"/>
              </a:ext>
            </a:extLst>
          </p:cNvPr>
          <p:cNvSpPr>
            <a:spLocks noGrp="1"/>
          </p:cNvSpPr>
          <p:nvPr>
            <p:ph type="dt" sz="half" idx="10"/>
          </p:nvPr>
        </p:nvSpPr>
        <p:spPr/>
        <p:txBody>
          <a:bodyPr/>
          <a:lstStyle/>
          <a:p>
            <a:fld id="{0991E269-225A-493B-BC1C-0B898EA82235}" type="datetimeFigureOut">
              <a:rPr lang="it-IT" smtClean="0"/>
              <a:t>29/09/2023</a:t>
            </a:fld>
            <a:endParaRPr lang="it-IT"/>
          </a:p>
        </p:txBody>
      </p:sp>
      <p:sp>
        <p:nvSpPr>
          <p:cNvPr id="3" name="Segnaposto piè di pagina 2">
            <a:extLst>
              <a:ext uri="{FF2B5EF4-FFF2-40B4-BE49-F238E27FC236}">
                <a16:creationId xmlns:a16="http://schemas.microsoft.com/office/drawing/2014/main" id="{C729A2E4-F068-2700-B37F-561806A3CA2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65C99E7-5947-C10D-3839-C7825A9F1A3B}"/>
              </a:ext>
            </a:extLst>
          </p:cNvPr>
          <p:cNvSpPr>
            <a:spLocks noGrp="1"/>
          </p:cNvSpPr>
          <p:nvPr>
            <p:ph type="sldNum" sz="quarter" idx="12"/>
          </p:nvPr>
        </p:nvSpPr>
        <p:spPr/>
        <p:txBody>
          <a:bodyPr/>
          <a:lstStyle/>
          <a:p>
            <a:fld id="{CF053E4A-122F-4E32-AA1A-96C34A2A1DB9}" type="slidenum">
              <a:rPr lang="it-IT" smtClean="0"/>
              <a:t>‹Nr.›</a:t>
            </a:fld>
            <a:endParaRPr lang="it-IT"/>
          </a:p>
        </p:txBody>
      </p:sp>
    </p:spTree>
    <p:extLst>
      <p:ext uri="{BB962C8B-B14F-4D97-AF65-F5344CB8AC3E}">
        <p14:creationId xmlns:p14="http://schemas.microsoft.com/office/powerpoint/2010/main" val="1487962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53CF3F-7B85-EA05-BD31-3AAB581677C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B96CA18-78EA-99ED-A003-38D6689D7F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70EB759-A00C-375A-3197-696F080153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636AB40-6944-AC25-0024-F8BA1472C748}"/>
              </a:ext>
            </a:extLst>
          </p:cNvPr>
          <p:cNvSpPr>
            <a:spLocks noGrp="1"/>
          </p:cNvSpPr>
          <p:nvPr>
            <p:ph type="dt" sz="half" idx="10"/>
          </p:nvPr>
        </p:nvSpPr>
        <p:spPr/>
        <p:txBody>
          <a:bodyPr/>
          <a:lstStyle/>
          <a:p>
            <a:fld id="{0991E269-225A-493B-BC1C-0B898EA82235}" type="datetimeFigureOut">
              <a:rPr lang="it-IT" smtClean="0"/>
              <a:t>29/09/2023</a:t>
            </a:fld>
            <a:endParaRPr lang="it-IT"/>
          </a:p>
        </p:txBody>
      </p:sp>
      <p:sp>
        <p:nvSpPr>
          <p:cNvPr id="6" name="Segnaposto piè di pagina 5">
            <a:extLst>
              <a:ext uri="{FF2B5EF4-FFF2-40B4-BE49-F238E27FC236}">
                <a16:creationId xmlns:a16="http://schemas.microsoft.com/office/drawing/2014/main" id="{BEF214F2-8CED-8FFA-AE04-56775A94F31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40A0F00-17EA-36F0-3798-4A491D0B258A}"/>
              </a:ext>
            </a:extLst>
          </p:cNvPr>
          <p:cNvSpPr>
            <a:spLocks noGrp="1"/>
          </p:cNvSpPr>
          <p:nvPr>
            <p:ph type="sldNum" sz="quarter" idx="12"/>
          </p:nvPr>
        </p:nvSpPr>
        <p:spPr/>
        <p:txBody>
          <a:bodyPr/>
          <a:lstStyle/>
          <a:p>
            <a:fld id="{CF053E4A-122F-4E32-AA1A-96C34A2A1DB9}" type="slidenum">
              <a:rPr lang="it-IT" smtClean="0"/>
              <a:t>‹Nr.›</a:t>
            </a:fld>
            <a:endParaRPr lang="it-IT"/>
          </a:p>
        </p:txBody>
      </p:sp>
    </p:spTree>
    <p:extLst>
      <p:ext uri="{BB962C8B-B14F-4D97-AF65-F5344CB8AC3E}">
        <p14:creationId xmlns:p14="http://schemas.microsoft.com/office/powerpoint/2010/main" val="314236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ED58BFA9-DA13-CA52-E303-E603EB7D7A6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91E269-225A-493B-BC1C-0B898EA82235}" type="datetimeFigureOut">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29/09/2023</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a:extLst>
              <a:ext uri="{FF2B5EF4-FFF2-40B4-BE49-F238E27FC236}">
                <a16:creationId xmlns:a16="http://schemas.microsoft.com/office/drawing/2014/main" id="{579B8B42-8C3D-FDBC-9330-69C214202A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a:extLst>
              <a:ext uri="{FF2B5EF4-FFF2-40B4-BE49-F238E27FC236}">
                <a16:creationId xmlns:a16="http://schemas.microsoft.com/office/drawing/2014/main" id="{5440265E-0DF0-2B01-E6B0-B95D4E3188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053E4A-122F-4E32-AA1A-96C34A2A1DB9}"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Immagine 6">
            <a:extLst>
              <a:ext uri="{FF2B5EF4-FFF2-40B4-BE49-F238E27FC236}">
                <a16:creationId xmlns:a16="http://schemas.microsoft.com/office/drawing/2014/main" id="{609D3A1B-DE7C-8E8F-9260-4F827FADC5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7" y="0"/>
            <a:ext cx="12192000" cy="6858000"/>
          </a:xfrm>
          <a:prstGeom prst="rect">
            <a:avLst/>
          </a:prstGeom>
        </p:spPr>
      </p:pic>
    </p:spTree>
    <p:extLst>
      <p:ext uri="{BB962C8B-B14F-4D97-AF65-F5344CB8AC3E}">
        <p14:creationId xmlns:p14="http://schemas.microsoft.com/office/powerpoint/2010/main" val="3758587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4557EE-EFA5-64F3-A9DC-069D707D19A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5BBA64A-2250-D847-4AC0-5D0DA58245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47B43D1-1B1F-EE7C-3B36-DF1B47D74D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51A535E-7B6D-FB6A-BDC7-D98F37B5F59A}"/>
              </a:ext>
            </a:extLst>
          </p:cNvPr>
          <p:cNvSpPr>
            <a:spLocks noGrp="1"/>
          </p:cNvSpPr>
          <p:nvPr>
            <p:ph type="dt" sz="half" idx="10"/>
          </p:nvPr>
        </p:nvSpPr>
        <p:spPr/>
        <p:txBody>
          <a:bodyPr/>
          <a:lstStyle/>
          <a:p>
            <a:fld id="{0991E269-225A-493B-BC1C-0B898EA82235}" type="datetimeFigureOut">
              <a:rPr lang="it-IT" smtClean="0"/>
              <a:t>29/09/2023</a:t>
            </a:fld>
            <a:endParaRPr lang="it-IT"/>
          </a:p>
        </p:txBody>
      </p:sp>
      <p:sp>
        <p:nvSpPr>
          <p:cNvPr id="6" name="Segnaposto piè di pagina 5">
            <a:extLst>
              <a:ext uri="{FF2B5EF4-FFF2-40B4-BE49-F238E27FC236}">
                <a16:creationId xmlns:a16="http://schemas.microsoft.com/office/drawing/2014/main" id="{3B2344A8-36F2-2104-3502-88A01E4A1E6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7210B8C-E10D-2386-4BA9-0B9F16CC503A}"/>
              </a:ext>
            </a:extLst>
          </p:cNvPr>
          <p:cNvSpPr>
            <a:spLocks noGrp="1"/>
          </p:cNvSpPr>
          <p:nvPr>
            <p:ph type="sldNum" sz="quarter" idx="12"/>
          </p:nvPr>
        </p:nvSpPr>
        <p:spPr/>
        <p:txBody>
          <a:bodyPr/>
          <a:lstStyle/>
          <a:p>
            <a:fld id="{CF053E4A-122F-4E32-AA1A-96C34A2A1DB9}" type="slidenum">
              <a:rPr lang="it-IT" smtClean="0"/>
              <a:t>‹Nr.›</a:t>
            </a:fld>
            <a:endParaRPr lang="it-IT"/>
          </a:p>
        </p:txBody>
      </p:sp>
    </p:spTree>
    <p:extLst>
      <p:ext uri="{BB962C8B-B14F-4D97-AF65-F5344CB8AC3E}">
        <p14:creationId xmlns:p14="http://schemas.microsoft.com/office/powerpoint/2010/main" val="1677340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F74C78-D45D-81AA-68BA-76E6B5DB82F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EA7FF9F-6022-4A75-CD4F-D710E633F51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E63AB40-03C4-D665-3C69-B59646717E50}"/>
              </a:ext>
            </a:extLst>
          </p:cNvPr>
          <p:cNvSpPr>
            <a:spLocks noGrp="1"/>
          </p:cNvSpPr>
          <p:nvPr>
            <p:ph type="dt" sz="half" idx="10"/>
          </p:nvPr>
        </p:nvSpPr>
        <p:spPr/>
        <p:txBody>
          <a:bodyPr/>
          <a:lstStyle/>
          <a:p>
            <a:fld id="{0991E269-225A-493B-BC1C-0B898EA82235}" type="datetimeFigureOut">
              <a:rPr lang="it-IT" smtClean="0"/>
              <a:t>29/09/2023</a:t>
            </a:fld>
            <a:endParaRPr lang="it-IT"/>
          </a:p>
        </p:txBody>
      </p:sp>
      <p:sp>
        <p:nvSpPr>
          <p:cNvPr id="8" name="Segnaposto piè di pagina 7">
            <a:extLst>
              <a:ext uri="{FF2B5EF4-FFF2-40B4-BE49-F238E27FC236}">
                <a16:creationId xmlns:a16="http://schemas.microsoft.com/office/drawing/2014/main" id="{0D2A552A-1C27-3551-EA62-C037062E5F6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3663220-3C6E-0DA8-4E70-EC5B5B8F024C}"/>
              </a:ext>
            </a:extLst>
          </p:cNvPr>
          <p:cNvSpPr>
            <a:spLocks noGrp="1"/>
          </p:cNvSpPr>
          <p:nvPr>
            <p:ph type="sldNum" sz="quarter" idx="12"/>
          </p:nvPr>
        </p:nvSpPr>
        <p:spPr/>
        <p:txBody>
          <a:bodyPr/>
          <a:lstStyle/>
          <a:p>
            <a:fld id="{CF053E4A-122F-4E32-AA1A-96C34A2A1DB9}" type="slidenum">
              <a:rPr lang="it-IT" smtClean="0"/>
              <a:t>‹Nr.›</a:t>
            </a:fld>
            <a:endParaRPr lang="it-IT"/>
          </a:p>
        </p:txBody>
      </p:sp>
    </p:spTree>
    <p:extLst>
      <p:ext uri="{BB962C8B-B14F-4D97-AF65-F5344CB8AC3E}">
        <p14:creationId xmlns:p14="http://schemas.microsoft.com/office/powerpoint/2010/main" val="233830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06ECE2E-64F0-C207-EACA-ED5546364BD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9244ADE-0A10-ADF3-7DFC-BEEB9F0DD8C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425FA19-FEEE-B311-C378-DC4F16857E71}"/>
              </a:ext>
            </a:extLst>
          </p:cNvPr>
          <p:cNvSpPr>
            <a:spLocks noGrp="1"/>
          </p:cNvSpPr>
          <p:nvPr>
            <p:ph type="dt" sz="half" idx="10"/>
          </p:nvPr>
        </p:nvSpPr>
        <p:spPr/>
        <p:txBody>
          <a:bodyPr/>
          <a:lstStyle/>
          <a:p>
            <a:fld id="{0991E269-225A-493B-BC1C-0B898EA82235}" type="datetimeFigureOut">
              <a:rPr lang="it-IT" smtClean="0"/>
              <a:t>29/09/2023</a:t>
            </a:fld>
            <a:endParaRPr lang="it-IT"/>
          </a:p>
        </p:txBody>
      </p:sp>
      <p:sp>
        <p:nvSpPr>
          <p:cNvPr id="5" name="Segnaposto piè di pagina 4">
            <a:extLst>
              <a:ext uri="{FF2B5EF4-FFF2-40B4-BE49-F238E27FC236}">
                <a16:creationId xmlns:a16="http://schemas.microsoft.com/office/drawing/2014/main" id="{D4C65A07-4DD4-0097-2401-0B149AD2892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63604B1-5B00-3F5C-8743-7DAA549B454E}"/>
              </a:ext>
            </a:extLst>
          </p:cNvPr>
          <p:cNvSpPr>
            <a:spLocks noGrp="1"/>
          </p:cNvSpPr>
          <p:nvPr>
            <p:ph type="sldNum" sz="quarter" idx="12"/>
          </p:nvPr>
        </p:nvSpPr>
        <p:spPr/>
        <p:txBody>
          <a:bodyPr/>
          <a:lstStyle/>
          <a:p>
            <a:fld id="{CF053E4A-122F-4E32-AA1A-96C34A2A1DB9}" type="slidenum">
              <a:rPr lang="it-IT" smtClean="0"/>
              <a:t>‹Nr.›</a:t>
            </a:fld>
            <a:endParaRPr lang="it-IT"/>
          </a:p>
        </p:txBody>
      </p:sp>
    </p:spTree>
    <p:extLst>
      <p:ext uri="{BB962C8B-B14F-4D97-AF65-F5344CB8AC3E}">
        <p14:creationId xmlns:p14="http://schemas.microsoft.com/office/powerpoint/2010/main" val="856054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A37C97CC-D6FF-172F-DA03-0BA3585683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egnaposto numero diapositiva 5">
            <a:extLst>
              <a:ext uri="{FF2B5EF4-FFF2-40B4-BE49-F238E27FC236}">
                <a16:creationId xmlns:a16="http://schemas.microsoft.com/office/drawing/2014/main" id="{C42A3FA6-22CB-2632-DAB8-111FC1EECD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053E4A-122F-4E32-AA1A-96C34A2A1DB9}"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843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ED15FF-B714-7AD1-1B6E-4ADB7F4021D1}"/>
              </a:ext>
            </a:extLst>
          </p:cNvPr>
          <p:cNvSpPr>
            <a:spLocks noGrp="1"/>
          </p:cNvSpPr>
          <p:nvPr>
            <p:ph type="title" hasCustomPrompt="1"/>
          </p:nvPr>
        </p:nvSpPr>
        <p:spPr>
          <a:xfrm>
            <a:off x="6745044" y="365125"/>
            <a:ext cx="4608755" cy="656851"/>
          </a:xfrm>
        </p:spPr>
        <p:txBody>
          <a:bodyPr/>
          <a:lstStyle/>
          <a:p>
            <a:r>
              <a:rPr lang="en-US" sz="4400" b="1" dirty="0">
                <a:solidFill>
                  <a:schemeClr val="bg1"/>
                </a:solidFill>
                <a:latin typeface="Arial" panose="020B0604020202020204" pitchFamily="34" charset="0"/>
                <a:cs typeface="Arial" panose="020B0604020202020204" pitchFamily="34" charset="0"/>
              </a:rPr>
              <a:t>WP…</a:t>
            </a:r>
          </a:p>
        </p:txBody>
      </p:sp>
      <p:sp>
        <p:nvSpPr>
          <p:cNvPr id="3" name="Segnaposto contenuto 2">
            <a:extLst>
              <a:ext uri="{FF2B5EF4-FFF2-40B4-BE49-F238E27FC236}">
                <a16:creationId xmlns:a16="http://schemas.microsoft.com/office/drawing/2014/main" id="{8FEC92A1-AAFE-E9FE-1BD2-C9760245930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1485433-1745-2669-4F4C-F6497D61A3D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F0407D1-E8EB-2B69-15D6-40CB8A953A5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91E269-225A-493B-BC1C-0B898EA82235}" type="datetimeFigureOut">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29/09/2023</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piè di pagina 5">
            <a:extLst>
              <a:ext uri="{FF2B5EF4-FFF2-40B4-BE49-F238E27FC236}">
                <a16:creationId xmlns:a16="http://schemas.microsoft.com/office/drawing/2014/main" id="{FBE2295D-567F-4654-5684-8B5EC3B2CFD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egnaposto numero diapositiva 6">
            <a:extLst>
              <a:ext uri="{FF2B5EF4-FFF2-40B4-BE49-F238E27FC236}">
                <a16:creationId xmlns:a16="http://schemas.microsoft.com/office/drawing/2014/main" id="{3E7A82C0-CFBE-E547-786E-9085EC8296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053E4A-122F-4E32-AA1A-96C34A2A1DB9}"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3 Rectángulo">
            <a:extLst>
              <a:ext uri="{FF2B5EF4-FFF2-40B4-BE49-F238E27FC236}">
                <a16:creationId xmlns:a16="http://schemas.microsoft.com/office/drawing/2014/main" id="{51FEB84A-3FD2-4487-0173-A4566A863366}"/>
              </a:ext>
            </a:extLst>
          </p:cNvPr>
          <p:cNvSpPr/>
          <p:nvPr userDrawn="1"/>
        </p:nvSpPr>
        <p:spPr>
          <a:xfrm>
            <a:off x="9417927" y="311705"/>
            <a:ext cx="131318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00/…/2022</a:t>
            </a:r>
          </a:p>
        </p:txBody>
      </p:sp>
      <p:cxnSp>
        <p:nvCxnSpPr>
          <p:cNvPr id="10" name="Connettore diritto 9">
            <a:extLst>
              <a:ext uri="{FF2B5EF4-FFF2-40B4-BE49-F238E27FC236}">
                <a16:creationId xmlns:a16="http://schemas.microsoft.com/office/drawing/2014/main" id="{6D834578-0AC6-FE7C-7F5A-0AA1FFEBE52F}"/>
              </a:ext>
            </a:extLst>
          </p:cNvPr>
          <p:cNvCxnSpPr>
            <a:cxnSpLocks/>
          </p:cNvCxnSpPr>
          <p:nvPr userDrawn="1"/>
        </p:nvCxnSpPr>
        <p:spPr>
          <a:xfrm>
            <a:off x="9337251" y="363421"/>
            <a:ext cx="0" cy="2930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609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9CE3CF-867D-B5DC-DE02-DB4B7FD9F3B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FEAE3C1-BFF1-E837-C033-65B1004965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BADAC3A-C270-E9AC-A2EA-EEDAE219824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6231588-0C9C-D29A-D9FD-3F334B899D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1AE82C7-E53D-3DD3-87B2-FCF3E7A9FC2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19A2F5C-3B04-6CD0-7F9B-1F54614C228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91E269-225A-493B-BC1C-0B898EA82235}" type="datetimeFigureOut">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29/09/2023</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Segnaposto piè di pagina 7">
            <a:extLst>
              <a:ext uri="{FF2B5EF4-FFF2-40B4-BE49-F238E27FC236}">
                <a16:creationId xmlns:a16="http://schemas.microsoft.com/office/drawing/2014/main" id="{508843F3-C965-6CD1-2D4C-12665CA7C92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egnaposto numero diapositiva 8">
            <a:extLst>
              <a:ext uri="{FF2B5EF4-FFF2-40B4-BE49-F238E27FC236}">
                <a16:creationId xmlns:a16="http://schemas.microsoft.com/office/drawing/2014/main" id="{957C706A-8735-3167-D1AA-D33FFB4127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053E4A-122F-4E32-AA1A-96C34A2A1DB9}"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1196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9335F8-0EFB-E60A-49D6-34FE4283299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FD48A2C-D4FC-7351-5427-81D1CAB979B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91E269-225A-493B-BC1C-0B898EA82235}" type="datetimeFigureOut">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29/09/2023</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egnaposto piè di pagina 3">
            <a:extLst>
              <a:ext uri="{FF2B5EF4-FFF2-40B4-BE49-F238E27FC236}">
                <a16:creationId xmlns:a16="http://schemas.microsoft.com/office/drawing/2014/main" id="{C15D1878-4358-278F-36F0-FFBEB3983FA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numero diapositiva 4">
            <a:extLst>
              <a:ext uri="{FF2B5EF4-FFF2-40B4-BE49-F238E27FC236}">
                <a16:creationId xmlns:a16="http://schemas.microsoft.com/office/drawing/2014/main" id="{41E1BA84-C90E-7B0E-D19F-E3731B6D4D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053E4A-122F-4E32-AA1A-96C34A2A1DB9}"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965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442B3EC-0C4F-9D36-C347-FB43B7A4BC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91E269-225A-493B-BC1C-0B898EA82235}" type="datetimeFigureOut">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29/09/2023</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Segnaposto piè di pagina 2">
            <a:extLst>
              <a:ext uri="{FF2B5EF4-FFF2-40B4-BE49-F238E27FC236}">
                <a16:creationId xmlns:a16="http://schemas.microsoft.com/office/drawing/2014/main" id="{C729A2E4-F068-2700-B37F-561806A3CA2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egnaposto numero diapositiva 3">
            <a:extLst>
              <a:ext uri="{FF2B5EF4-FFF2-40B4-BE49-F238E27FC236}">
                <a16:creationId xmlns:a16="http://schemas.microsoft.com/office/drawing/2014/main" id="{665C99E7-5947-C10D-3839-C7825A9F1A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053E4A-122F-4E32-AA1A-96C34A2A1DB9}"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8361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53CF3F-7B85-EA05-BD31-3AAB581677C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B96CA18-78EA-99ED-A003-38D6689D7F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70EB759-A00C-375A-3197-696F080153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636AB40-6944-AC25-0024-F8BA1472C74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91E269-225A-493B-BC1C-0B898EA82235}" type="datetimeFigureOut">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29/09/2023</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piè di pagina 5">
            <a:extLst>
              <a:ext uri="{FF2B5EF4-FFF2-40B4-BE49-F238E27FC236}">
                <a16:creationId xmlns:a16="http://schemas.microsoft.com/office/drawing/2014/main" id="{BEF214F2-8CED-8FFA-AE04-56775A94F31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egnaposto numero diapositiva 6">
            <a:extLst>
              <a:ext uri="{FF2B5EF4-FFF2-40B4-BE49-F238E27FC236}">
                <a16:creationId xmlns:a16="http://schemas.microsoft.com/office/drawing/2014/main" id="{B40A0F00-17EA-36F0-3798-4A491D0B25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053E4A-122F-4E32-AA1A-96C34A2A1DB9}"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1442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4557EE-EFA5-64F3-A9DC-069D707D19A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5BBA64A-2250-D847-4AC0-5D0DA58245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47B43D1-1B1F-EE7C-3B36-DF1B47D74D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51A535E-7B6D-FB6A-BDC7-D98F37B5F59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91E269-225A-493B-BC1C-0B898EA82235}" type="datetimeFigureOut">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29/09/2023</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piè di pagina 5">
            <a:extLst>
              <a:ext uri="{FF2B5EF4-FFF2-40B4-BE49-F238E27FC236}">
                <a16:creationId xmlns:a16="http://schemas.microsoft.com/office/drawing/2014/main" id="{3B2344A8-36F2-2104-3502-88A01E4A1E6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egnaposto numero diapositiva 6">
            <a:extLst>
              <a:ext uri="{FF2B5EF4-FFF2-40B4-BE49-F238E27FC236}">
                <a16:creationId xmlns:a16="http://schemas.microsoft.com/office/drawing/2014/main" id="{77210B8C-E10D-2386-4BA9-0B9F16CC50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053E4A-122F-4E32-AA1A-96C34A2A1DB9}"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8518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593882A-6834-D006-5905-CC645FB1F5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68D3B2A-0C1B-256B-B93E-5CB65AE473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212A5FA-BA76-324F-3AA5-851F9F2470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991E269-225A-493B-BC1C-0B898EA82235}" type="datetimeFigureOut">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29/09/2023</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egnaposto piè di pagina 4">
            <a:extLst>
              <a:ext uri="{FF2B5EF4-FFF2-40B4-BE49-F238E27FC236}">
                <a16:creationId xmlns:a16="http://schemas.microsoft.com/office/drawing/2014/main" id="{E2AA5745-45C2-986D-41AA-102E7CB804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egnaposto numero diapositiva 5">
            <a:extLst>
              <a:ext uri="{FF2B5EF4-FFF2-40B4-BE49-F238E27FC236}">
                <a16:creationId xmlns:a16="http://schemas.microsoft.com/office/drawing/2014/main" id="{5DA72036-BB71-2350-3588-37E610BEDC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F053E4A-122F-4E32-AA1A-96C34A2A1DB9}" type="slidenum">
              <a:rPr kumimoji="0" lang="it-I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0033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593882A-6834-D006-5905-CC645FB1F5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68D3B2A-0C1B-256B-B93E-5CB65AE473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212A5FA-BA76-324F-3AA5-851F9F2470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91E269-225A-493B-BC1C-0B898EA82235}" type="datetimeFigureOut">
              <a:rPr lang="it-IT" smtClean="0"/>
              <a:t>29/09/2023</a:t>
            </a:fld>
            <a:endParaRPr lang="it-IT"/>
          </a:p>
        </p:txBody>
      </p:sp>
      <p:sp>
        <p:nvSpPr>
          <p:cNvPr id="5" name="Segnaposto piè di pagina 4">
            <a:extLst>
              <a:ext uri="{FF2B5EF4-FFF2-40B4-BE49-F238E27FC236}">
                <a16:creationId xmlns:a16="http://schemas.microsoft.com/office/drawing/2014/main" id="{E2AA5745-45C2-986D-41AA-102E7CB804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5DA72036-BB71-2350-3588-37E610BEDC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053E4A-122F-4E32-AA1A-96C34A2A1DB9}" type="slidenum">
              <a:rPr lang="it-IT" smtClean="0"/>
              <a:t>‹Nr.›</a:t>
            </a:fld>
            <a:endParaRPr lang="it-IT"/>
          </a:p>
        </p:txBody>
      </p:sp>
    </p:spTree>
    <p:extLst>
      <p:ext uri="{BB962C8B-B14F-4D97-AF65-F5344CB8AC3E}">
        <p14:creationId xmlns:p14="http://schemas.microsoft.com/office/powerpoint/2010/main" val="32248581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file:////var/folders/xj/3c4xtrqx03j5hlr33yhphh0h0000gn/T/com.microsoft.Word/WebArchiveCopyPasteTempFiles/ss8O67SMyJgAAAABJRU5ErkJggg=="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18" Type="http://schemas.openxmlformats.org/officeDocument/2006/relationships/image" Target="../media/image30.png"/><Relationship Id="rId26" Type="http://schemas.openxmlformats.org/officeDocument/2006/relationships/image" Target="../media/image38.gif"/><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jpeg"/><Relationship Id="rId2" Type="http://schemas.openxmlformats.org/officeDocument/2006/relationships/image" Target="../media/image14.png"/><Relationship Id="rId16" Type="http://schemas.openxmlformats.org/officeDocument/2006/relationships/image" Target="../media/image28.jpeg"/><Relationship Id="rId20" Type="http://schemas.openxmlformats.org/officeDocument/2006/relationships/image" Target="../media/image32.sv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jpe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jpeg"/><Relationship Id="rId14" Type="http://schemas.openxmlformats.org/officeDocument/2006/relationships/image" Target="../media/image26.png"/><Relationship Id="rId22"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2" Type="http://schemas.openxmlformats.org/officeDocument/2006/relationships/image" Target="../media/image6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0362A790-84A5-BD77-B1DB-16530FB57A26}"/>
              </a:ext>
            </a:extLst>
          </p:cNvPr>
          <p:cNvSpPr txBox="1"/>
          <p:nvPr/>
        </p:nvSpPr>
        <p:spPr>
          <a:xfrm>
            <a:off x="677848" y="2898411"/>
            <a:ext cx="6094674" cy="2185214"/>
          </a:xfrm>
          <a:prstGeom prst="rect">
            <a:avLst/>
          </a:prstGeom>
          <a:noFill/>
        </p:spPr>
        <p:txBody>
          <a:bodyPr wrap="square">
            <a:spAutoFit/>
          </a:bodyPr>
          <a:lstStyle/>
          <a:p>
            <a:r>
              <a:rPr lang="en-US" sz="3600" b="1" dirty="0" err="1">
                <a:solidFill>
                  <a:schemeClr val="bg1">
                    <a:lumMod val="95000"/>
                  </a:schemeClr>
                </a:solidFill>
                <a:latin typeface="Arial" panose="020B0604020202020204" pitchFamily="34" charset="0"/>
                <a:cs typeface="Arial" panose="020B0604020202020204" pitchFamily="34" charset="0"/>
              </a:rPr>
              <a:t>Cogniplant</a:t>
            </a:r>
            <a:endParaRPr lang="en-US" sz="3600" b="1" dirty="0">
              <a:solidFill>
                <a:schemeClr val="bg1">
                  <a:lumMod val="95000"/>
                </a:schemeClr>
              </a:solidFill>
              <a:latin typeface="Arial" panose="020B0604020202020204" pitchFamily="34" charset="0"/>
              <a:cs typeface="Arial" panose="020B0604020202020204" pitchFamily="34" charset="0"/>
            </a:endParaRPr>
          </a:p>
          <a:p>
            <a:r>
              <a:rPr lang="en-US" sz="3600" b="1" dirty="0">
                <a:solidFill>
                  <a:schemeClr val="bg1">
                    <a:lumMod val="95000"/>
                  </a:schemeClr>
                </a:solidFill>
                <a:latin typeface="Arial" panose="020B0604020202020204" pitchFamily="34" charset="0"/>
                <a:cs typeface="Arial" panose="020B0604020202020204" pitchFamily="34" charset="0"/>
              </a:rPr>
              <a:t>HOE Training</a:t>
            </a:r>
          </a:p>
          <a:p>
            <a:br>
              <a:rPr lang="en-US" sz="3600" b="1" dirty="0">
                <a:solidFill>
                  <a:schemeClr val="bg1"/>
                </a:solidFill>
              </a:rPr>
            </a:br>
            <a:r>
              <a:rPr lang="en-US" sz="1400" dirty="0">
                <a:solidFill>
                  <a:schemeClr val="bg1"/>
                </a:solidFill>
                <a:latin typeface="Arial" panose="020B0604020202020204" pitchFamily="34" charset="0"/>
                <a:cs typeface="Arial" panose="020B0604020202020204" pitchFamily="34" charset="0"/>
              </a:rPr>
              <a:t>June 2023</a:t>
            </a:r>
          </a:p>
          <a:p>
            <a:r>
              <a:rPr lang="en-US" sz="1400" dirty="0">
                <a:solidFill>
                  <a:schemeClr val="bg1"/>
                </a:solidFill>
                <a:latin typeface="Arial" panose="020B0604020202020204" pitchFamily="34" charset="0"/>
                <a:cs typeface="Arial" panose="020B0604020202020204" pitchFamily="34" charset="0"/>
              </a:rPr>
              <a:t>Elisabeth Tchouakou Tatchi und Georgios Chasparis (SCCH)</a:t>
            </a:r>
            <a:endParaRPr lang="it-IT"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3798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77F2A43-DB22-9C71-EA5E-AFDD77E90816}"/>
              </a:ext>
            </a:extLst>
          </p:cNvPr>
          <p:cNvSpPr txBox="1"/>
          <p:nvPr/>
        </p:nvSpPr>
        <p:spPr>
          <a:xfrm>
            <a:off x="714103" y="1902215"/>
            <a:ext cx="9971314" cy="3693319"/>
          </a:xfrm>
          <a:prstGeom prst="rect">
            <a:avLst/>
          </a:prstGeom>
          <a:noFill/>
        </p:spPr>
        <p:txBody>
          <a:bodyPr wrap="square">
            <a:spAutoFit/>
          </a:bodyPr>
          <a:lstStyle/>
          <a:p>
            <a:r>
              <a:rPr lang="en-US" b="1" dirty="0"/>
              <a:t>Cognitive Plant</a:t>
            </a:r>
          </a:p>
          <a:p>
            <a:pPr>
              <a:buFont typeface="Arial" pitchFamily="34" charset="0"/>
              <a:buChar char="•"/>
            </a:pPr>
            <a:r>
              <a:rPr lang="en-US" dirty="0"/>
              <a:t> Integrating the different layers to create the Cognitive platform..</a:t>
            </a:r>
          </a:p>
          <a:p>
            <a:pPr>
              <a:buFont typeface="Arial" pitchFamily="34" charset="0"/>
              <a:buChar char="•"/>
            </a:pPr>
            <a:r>
              <a:rPr lang="en-US" dirty="0"/>
              <a:t>Modelling the targeted demonstration cases by means of the Digital Twins .</a:t>
            </a:r>
          </a:p>
          <a:p>
            <a:pPr>
              <a:buFont typeface="Arial" pitchFamily="34" charset="0"/>
              <a:buChar char="•"/>
            </a:pPr>
            <a:r>
              <a:rPr lang="en-US" dirty="0"/>
              <a:t>Development of the Co-Decide module for decision support. </a:t>
            </a:r>
          </a:p>
          <a:p>
            <a:pPr>
              <a:buFont typeface="Arial" pitchFamily="34" charset="0"/>
              <a:buChar char="•"/>
            </a:pPr>
            <a:r>
              <a:rPr lang="en-US" dirty="0"/>
              <a:t>Developing Reactive scheduling modules to deal with dynamic changing production conditions</a:t>
            </a:r>
          </a:p>
          <a:p>
            <a:endParaRPr lang="en-US" dirty="0"/>
          </a:p>
          <a:p>
            <a:endParaRPr lang="en-US" dirty="0"/>
          </a:p>
          <a:p>
            <a:r>
              <a:rPr lang="en-US" b="1" dirty="0"/>
              <a:t>Real use cases</a:t>
            </a:r>
            <a:endParaRPr lang="en-US" dirty="0"/>
          </a:p>
          <a:p>
            <a:pPr>
              <a:buFont typeface="Arial" pitchFamily="34" charset="0"/>
              <a:buChar char="•"/>
            </a:pPr>
            <a:r>
              <a:rPr lang="en-US" dirty="0" err="1"/>
              <a:t>Digitisation</a:t>
            </a:r>
            <a:r>
              <a:rPr lang="en-US" dirty="0"/>
              <a:t> of the production plants</a:t>
            </a:r>
          </a:p>
          <a:p>
            <a:pPr>
              <a:buFont typeface="Arial" pitchFamily="34" charset="0"/>
              <a:buChar char="•"/>
            </a:pPr>
            <a:r>
              <a:rPr lang="en-US" dirty="0"/>
              <a:t>Optimization of data acquisition, communication and automation, achieving the digital retrofitting of existing assets. </a:t>
            </a:r>
          </a:p>
          <a:p>
            <a:pPr>
              <a:buFont typeface="Arial" pitchFamily="34" charset="0"/>
              <a:buChar char="•"/>
            </a:pPr>
            <a:r>
              <a:rPr lang="en-US" dirty="0"/>
              <a:t>Implementing the COGNIPLANT’s overall solution in production plants of 4 different SPIRE industries. </a:t>
            </a:r>
          </a:p>
          <a:p>
            <a:pPr>
              <a:buFont typeface="Arial" pitchFamily="34" charset="0"/>
              <a:buChar char="•"/>
            </a:pPr>
            <a:r>
              <a:rPr lang="en-US" dirty="0"/>
              <a:t>Monitoring of the demonstrators and validation of approach through the monitoring of the KPIs.</a:t>
            </a:r>
          </a:p>
        </p:txBody>
      </p:sp>
      <p:sp>
        <p:nvSpPr>
          <p:cNvPr id="4" name="CuadroTexto 3">
            <a:extLst>
              <a:ext uri="{FF2B5EF4-FFF2-40B4-BE49-F238E27FC236}">
                <a16:creationId xmlns:a16="http://schemas.microsoft.com/office/drawing/2014/main" id="{D7EFB772-2DFD-A53A-4C02-7C6BEA49ECC3}"/>
              </a:ext>
            </a:extLst>
          </p:cNvPr>
          <p:cNvSpPr txBox="1"/>
          <p:nvPr/>
        </p:nvSpPr>
        <p:spPr>
          <a:xfrm>
            <a:off x="1567916" y="230450"/>
            <a:ext cx="6096000" cy="701731"/>
          </a:xfrm>
          <a:prstGeom prst="rect">
            <a:avLst/>
          </a:prstGeom>
          <a:noFill/>
        </p:spPr>
        <p:txBody>
          <a:bodyPr wrap="square">
            <a:spAutoFit/>
          </a:bodyPr>
          <a:lstStyle/>
          <a:p>
            <a:pPr>
              <a:lnSpc>
                <a:spcPct val="90000"/>
              </a:lnSpc>
              <a:spcBef>
                <a:spcPct val="0"/>
              </a:spcBef>
            </a:pPr>
            <a:r>
              <a:rPr lang="en-GB" sz="4400" b="1" dirty="0">
                <a:solidFill>
                  <a:schemeClr val="bg1"/>
                </a:solidFill>
                <a:latin typeface="+mj-lt"/>
                <a:ea typeface="+mj-ea"/>
                <a:cs typeface="+mj-cs"/>
              </a:rPr>
              <a:t>Goals</a:t>
            </a:r>
            <a:endParaRPr lang="es-ES" sz="4400" b="1" dirty="0">
              <a:solidFill>
                <a:schemeClr val="bg1"/>
              </a:solidFill>
              <a:latin typeface="+mj-lt"/>
              <a:ea typeface="+mj-ea"/>
              <a:cs typeface="+mj-cs"/>
            </a:endParaRPr>
          </a:p>
        </p:txBody>
      </p:sp>
      <p:sp>
        <p:nvSpPr>
          <p:cNvPr id="2" name="3 Rectángulo">
            <a:extLst>
              <a:ext uri="{FF2B5EF4-FFF2-40B4-BE49-F238E27FC236}">
                <a16:creationId xmlns:a16="http://schemas.microsoft.com/office/drawing/2014/main" id="{2DA774D7-AA16-44E0-94C0-0B67C6FF1104}"/>
              </a:ext>
            </a:extLst>
          </p:cNvPr>
          <p:cNvSpPr/>
          <p:nvPr/>
        </p:nvSpPr>
        <p:spPr>
          <a:xfrm>
            <a:off x="6392849" y="217566"/>
            <a:ext cx="2781339" cy="584775"/>
          </a:xfrm>
          <a:prstGeom prst="rect">
            <a:avLst/>
          </a:prstGeom>
        </p:spPr>
        <p:txBody>
          <a:bodyPr wrap="none">
            <a:spAutoFit/>
          </a:bodyPr>
          <a:lstStyle/>
          <a:p>
            <a:r>
              <a:rPr lang="en-US" sz="3200" b="1" dirty="0">
                <a:solidFill>
                  <a:schemeClr val="bg1"/>
                </a:solidFill>
                <a:latin typeface="Arial" panose="020B0604020202020204" pitchFamily="34" charset="0"/>
                <a:cs typeface="Arial" panose="020B0604020202020204" pitchFamily="34" charset="0"/>
              </a:rPr>
              <a:t>HOE Training</a:t>
            </a:r>
          </a:p>
        </p:txBody>
      </p:sp>
      <p:sp>
        <p:nvSpPr>
          <p:cNvPr id="5" name="3 Rectángulo">
            <a:extLst>
              <a:ext uri="{FF2B5EF4-FFF2-40B4-BE49-F238E27FC236}">
                <a16:creationId xmlns:a16="http://schemas.microsoft.com/office/drawing/2014/main" id="{3019A50A-A2E6-BAA8-2A90-41CE17900157}"/>
              </a:ext>
            </a:extLst>
          </p:cNvPr>
          <p:cNvSpPr/>
          <p:nvPr/>
        </p:nvSpPr>
        <p:spPr>
          <a:xfrm>
            <a:off x="9417927" y="343979"/>
            <a:ext cx="13003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June 2023</a:t>
            </a:r>
          </a:p>
        </p:txBody>
      </p:sp>
      <p:cxnSp>
        <p:nvCxnSpPr>
          <p:cNvPr id="6" name="Connettore diritto 19">
            <a:extLst>
              <a:ext uri="{FF2B5EF4-FFF2-40B4-BE49-F238E27FC236}">
                <a16:creationId xmlns:a16="http://schemas.microsoft.com/office/drawing/2014/main" id="{63B35EF9-B58B-96D7-129F-72BAC8DDFB4E}"/>
              </a:ext>
            </a:extLst>
          </p:cNvPr>
          <p:cNvCxnSpPr>
            <a:cxnSpLocks/>
          </p:cNvCxnSpPr>
          <p:nvPr/>
        </p:nvCxnSpPr>
        <p:spPr>
          <a:xfrm>
            <a:off x="9337251" y="363421"/>
            <a:ext cx="0" cy="2930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203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B5D619F2-85D8-4E18-9FBC-601F4D5FB636}"/>
              </a:ext>
            </a:extLst>
          </p:cNvPr>
          <p:cNvSpPr txBox="1">
            <a:spLocks noGrp="1"/>
          </p:cNvSpPr>
          <p:nvPr/>
        </p:nvSpPr>
        <p:spPr bwMode="black">
          <a:xfrm>
            <a:off x="243418" y="6381328"/>
            <a:ext cx="488949" cy="184150"/>
          </a:xfrm>
          <a:prstGeom prst="rect">
            <a:avLst/>
          </a:prstGeom>
          <a:noFill/>
          <a:ln w="9525">
            <a:noFill/>
            <a:miter lim="800000"/>
            <a:headEnd/>
            <a:tailEnd/>
          </a:ln>
        </p:spPr>
        <p:txBody>
          <a:bodyPr lIns="92075" tIns="46038" rIns="92075" bIns="46038"/>
          <a:lstStyle/>
          <a:p>
            <a:pPr eaLnBrk="1" hangingPunct="1"/>
            <a:fld id="{CE9BBB40-E59C-486C-9580-E561FC46F91C}" type="slidenum">
              <a:rPr lang="en-US" sz="800">
                <a:latin typeface="Calibri" panose="020F0502020204030204" pitchFamily="34" charset="0"/>
                <a:ea typeface="ＭＳ Ｐゴシック" pitchFamily="34" charset="-128"/>
                <a:cs typeface="Calibri" panose="020F0502020204030204" pitchFamily="34" charset="0"/>
              </a:rPr>
              <a:pPr eaLnBrk="1" hangingPunct="1"/>
              <a:t>11</a:t>
            </a:fld>
            <a:endParaRPr lang="en-US" sz="800">
              <a:latin typeface="Calibri" panose="020F0502020204030204" pitchFamily="34" charset="0"/>
              <a:ea typeface="ＭＳ Ｐゴシック" pitchFamily="34" charset="-128"/>
              <a:cs typeface="Calibri" panose="020F0502020204030204" pitchFamily="34" charset="0"/>
            </a:endParaRPr>
          </a:p>
        </p:txBody>
      </p:sp>
      <p:sp>
        <p:nvSpPr>
          <p:cNvPr id="7" name="10 Rectángulo">
            <a:extLst>
              <a:ext uri="{FF2B5EF4-FFF2-40B4-BE49-F238E27FC236}">
                <a16:creationId xmlns:a16="http://schemas.microsoft.com/office/drawing/2014/main" id="{49BAF5DF-3C1E-4727-96FF-43AB6D1AE85F}"/>
              </a:ext>
            </a:extLst>
          </p:cNvPr>
          <p:cNvSpPr/>
          <p:nvPr/>
        </p:nvSpPr>
        <p:spPr>
          <a:xfrm>
            <a:off x="-48683" y="6521113"/>
            <a:ext cx="10177131" cy="230832"/>
          </a:xfrm>
          <a:prstGeom prst="rect">
            <a:avLst/>
          </a:prstGeom>
        </p:spPr>
        <p:txBody>
          <a:bodyPr wrap="square">
            <a:spAutoFit/>
          </a:bodyPr>
          <a:lstStyle/>
          <a:p>
            <a:pPr algn="ctr"/>
            <a:r>
              <a:rPr lang="en-GB" sz="900" i="1" dirty="0">
                <a:solidFill>
                  <a:schemeClr val="tx1">
                    <a:lumMod val="65000"/>
                    <a:lumOff val="35000"/>
                  </a:schemeClr>
                </a:solidFill>
                <a:latin typeface="Calibri" panose="020F0502020204030204" pitchFamily="34" charset="0"/>
                <a:cs typeface="Calibri" panose="020F0502020204030204" pitchFamily="34" charset="0"/>
              </a:rPr>
              <a:t>This project has received funding from the European Union’s Horizon 2020 research and innovation programme under grant agreement No </a:t>
            </a:r>
            <a:r>
              <a:rPr lang="cs-CZ" sz="900" i="1" dirty="0">
                <a:solidFill>
                  <a:schemeClr val="tx1">
                    <a:lumMod val="65000"/>
                    <a:lumOff val="35000"/>
                  </a:schemeClr>
                </a:solidFill>
                <a:latin typeface="Calibri" panose="020F0502020204030204" pitchFamily="34" charset="0"/>
                <a:cs typeface="Calibri" panose="020F0502020204030204" pitchFamily="34" charset="0"/>
              </a:rPr>
              <a:t>869931</a:t>
            </a:r>
          </a:p>
        </p:txBody>
      </p:sp>
      <p:pic>
        <p:nvPicPr>
          <p:cNvPr id="9" name="Imagen 1" descr="Image result for logo european commission">
            <a:extLst>
              <a:ext uri="{FF2B5EF4-FFF2-40B4-BE49-F238E27FC236}">
                <a16:creationId xmlns:a16="http://schemas.microsoft.com/office/drawing/2014/main" id="{E52FF98E-7977-45BE-824E-19C312078814}"/>
              </a:ext>
            </a:extLst>
          </p:cNvPr>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0180709" y="6396316"/>
            <a:ext cx="811835" cy="426213"/>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2 Rectángulo">
            <a:extLst>
              <a:ext uri="{FF2B5EF4-FFF2-40B4-BE49-F238E27FC236}">
                <a16:creationId xmlns:a16="http://schemas.microsoft.com/office/drawing/2014/main" id="{EBD24465-651D-4FBA-B139-F9A326FD67A9}"/>
              </a:ext>
            </a:extLst>
          </p:cNvPr>
          <p:cNvSpPr/>
          <p:nvPr/>
        </p:nvSpPr>
        <p:spPr>
          <a:xfrm>
            <a:off x="1391477" y="201419"/>
            <a:ext cx="9793088" cy="523220"/>
          </a:xfrm>
          <a:prstGeom prst="rect">
            <a:avLst/>
          </a:prstGeom>
        </p:spPr>
        <p:txBody>
          <a:bodyPr wrap="square">
            <a:spAutoFit/>
          </a:bodyPr>
          <a:lstStyle/>
          <a:p>
            <a:pPr>
              <a:buClr>
                <a:srgbClr val="00B0F0"/>
              </a:buClr>
            </a:pPr>
            <a:r>
              <a:rPr lang="en-US" sz="2800" b="1" dirty="0">
                <a:solidFill>
                  <a:schemeClr val="bg1"/>
                </a:solidFill>
                <a:latin typeface="Calibri" panose="020F0502020204030204" pitchFamily="34" charset="0"/>
                <a:cs typeface="Calibri" panose="020F0502020204030204" pitchFamily="34" charset="0"/>
              </a:rPr>
              <a:t>Cogniplant Deployment</a:t>
            </a:r>
          </a:p>
        </p:txBody>
      </p:sp>
      <p:pic>
        <p:nvPicPr>
          <p:cNvPr id="2" name="Picture 2">
            <a:extLst>
              <a:ext uri="{FF2B5EF4-FFF2-40B4-BE49-F238E27FC236}">
                <a16:creationId xmlns:a16="http://schemas.microsoft.com/office/drawing/2014/main" id="{A3EE3B1A-0C4F-AAB5-CD30-E6F095E9BC2C}"/>
              </a:ext>
            </a:extLst>
          </p:cNvPr>
          <p:cNvPicPr>
            <a:picLocks noChangeAspect="1" noChangeArrowheads="1"/>
          </p:cNvPicPr>
          <p:nvPr/>
        </p:nvPicPr>
        <p:blipFill>
          <a:blip r:embed="rId4" cstate="print"/>
          <a:srcRect/>
          <a:stretch>
            <a:fillRect/>
          </a:stretch>
        </p:blipFill>
        <p:spPr bwMode="auto">
          <a:xfrm>
            <a:off x="784628" y="1472338"/>
            <a:ext cx="7333877" cy="4972291"/>
          </a:xfrm>
          <a:prstGeom prst="rect">
            <a:avLst/>
          </a:prstGeom>
          <a:noFill/>
          <a:ln w="9525">
            <a:noFill/>
            <a:miter lim="800000"/>
            <a:headEnd/>
            <a:tailEnd/>
          </a:ln>
        </p:spPr>
      </p:pic>
      <p:sp>
        <p:nvSpPr>
          <p:cNvPr id="3" name="3 Rectángulo">
            <a:extLst>
              <a:ext uri="{FF2B5EF4-FFF2-40B4-BE49-F238E27FC236}">
                <a16:creationId xmlns:a16="http://schemas.microsoft.com/office/drawing/2014/main" id="{E16A3F6E-61BA-7365-A892-300429744503}"/>
              </a:ext>
            </a:extLst>
          </p:cNvPr>
          <p:cNvSpPr/>
          <p:nvPr/>
        </p:nvSpPr>
        <p:spPr>
          <a:xfrm>
            <a:off x="6392849" y="217566"/>
            <a:ext cx="2781339" cy="584775"/>
          </a:xfrm>
          <a:prstGeom prst="rect">
            <a:avLst/>
          </a:prstGeom>
        </p:spPr>
        <p:txBody>
          <a:bodyPr wrap="none">
            <a:spAutoFit/>
          </a:bodyPr>
          <a:lstStyle/>
          <a:p>
            <a:r>
              <a:rPr lang="en-US" sz="3200" b="1" dirty="0">
                <a:solidFill>
                  <a:schemeClr val="bg1"/>
                </a:solidFill>
                <a:latin typeface="Arial" panose="020B0604020202020204" pitchFamily="34" charset="0"/>
                <a:cs typeface="Arial" panose="020B0604020202020204" pitchFamily="34" charset="0"/>
              </a:rPr>
              <a:t>HOE Training</a:t>
            </a:r>
          </a:p>
        </p:txBody>
      </p:sp>
      <p:sp>
        <p:nvSpPr>
          <p:cNvPr id="4" name="3 Rectángulo">
            <a:extLst>
              <a:ext uri="{FF2B5EF4-FFF2-40B4-BE49-F238E27FC236}">
                <a16:creationId xmlns:a16="http://schemas.microsoft.com/office/drawing/2014/main" id="{458D2882-0A15-73DD-0E40-2045C7F54E87}"/>
              </a:ext>
            </a:extLst>
          </p:cNvPr>
          <p:cNvSpPr/>
          <p:nvPr/>
        </p:nvSpPr>
        <p:spPr>
          <a:xfrm>
            <a:off x="9417927" y="343979"/>
            <a:ext cx="13003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June 2023</a:t>
            </a:r>
          </a:p>
        </p:txBody>
      </p:sp>
      <p:cxnSp>
        <p:nvCxnSpPr>
          <p:cNvPr id="5" name="Connettore diritto 19">
            <a:extLst>
              <a:ext uri="{FF2B5EF4-FFF2-40B4-BE49-F238E27FC236}">
                <a16:creationId xmlns:a16="http://schemas.microsoft.com/office/drawing/2014/main" id="{5711B443-5F7D-08DC-585E-3C022F15BD97}"/>
              </a:ext>
            </a:extLst>
          </p:cNvPr>
          <p:cNvCxnSpPr>
            <a:cxnSpLocks/>
          </p:cNvCxnSpPr>
          <p:nvPr/>
        </p:nvCxnSpPr>
        <p:spPr>
          <a:xfrm>
            <a:off x="9337251" y="363421"/>
            <a:ext cx="0" cy="2930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676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20">
            <a:extLst>
              <a:ext uri="{FF2B5EF4-FFF2-40B4-BE49-F238E27FC236}">
                <a16:creationId xmlns:a16="http://schemas.microsoft.com/office/drawing/2014/main" id="{F8EF4CFA-8C5E-4F9D-B48A-5A2A775FFDE5}"/>
              </a:ext>
            </a:extLst>
          </p:cNvPr>
          <p:cNvGrpSpPr/>
          <p:nvPr/>
        </p:nvGrpSpPr>
        <p:grpSpPr>
          <a:xfrm>
            <a:off x="2534547" y="1237306"/>
            <a:ext cx="4772296" cy="4789687"/>
            <a:chOff x="685228" y="1591641"/>
            <a:chExt cx="4772296" cy="4789687"/>
          </a:xfrm>
        </p:grpSpPr>
        <p:sp>
          <p:nvSpPr>
            <p:cNvPr id="22" name="Rectángulo: esquinas redondeadas 21">
              <a:extLst>
                <a:ext uri="{FF2B5EF4-FFF2-40B4-BE49-F238E27FC236}">
                  <a16:creationId xmlns:a16="http://schemas.microsoft.com/office/drawing/2014/main" id="{DB152BCE-24C9-4544-9677-6658580A8E17}"/>
                </a:ext>
              </a:extLst>
            </p:cNvPr>
            <p:cNvSpPr/>
            <p:nvPr/>
          </p:nvSpPr>
          <p:spPr bwMode="auto">
            <a:xfrm>
              <a:off x="685228" y="1702781"/>
              <a:ext cx="4772296" cy="4678547"/>
            </a:xfrm>
            <a:prstGeom prst="roundRect">
              <a:avLst>
                <a:gd name="adj" fmla="val 5315"/>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Arial" pitchFamily="34" charset="0"/>
              </a:endParaRPr>
            </a:p>
          </p:txBody>
        </p:sp>
        <p:pic>
          <p:nvPicPr>
            <p:cNvPr id="23" name="Picture 14" descr="Equipment for production oil icon simple style Vector Image">
              <a:extLst>
                <a:ext uri="{FF2B5EF4-FFF2-40B4-BE49-F238E27FC236}">
                  <a16:creationId xmlns:a16="http://schemas.microsoft.com/office/drawing/2014/main" id="{D9AB6BE7-528B-4B7C-A94B-1E5B88FE60A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821" b="18522"/>
            <a:stretch/>
          </p:blipFill>
          <p:spPr bwMode="auto">
            <a:xfrm>
              <a:off x="889969" y="3008108"/>
              <a:ext cx="810699" cy="64413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descr="Production Equipment Icon - Download Production Equipment Icon 1028560 |  Noun Project">
              <a:extLst>
                <a:ext uri="{FF2B5EF4-FFF2-40B4-BE49-F238E27FC236}">
                  <a16:creationId xmlns:a16="http://schemas.microsoft.com/office/drawing/2014/main" id="{7C30F845-8AF3-4551-AEE3-FD4CE6399E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014" y="4844382"/>
              <a:ext cx="810699" cy="81069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8" descr="CNC Machining - Envision Machine and Manufacturing">
              <a:extLst>
                <a:ext uri="{FF2B5EF4-FFF2-40B4-BE49-F238E27FC236}">
                  <a16:creationId xmlns:a16="http://schemas.microsoft.com/office/drawing/2014/main" id="{64EF0BBC-D6BF-4A0C-AB75-79A19F24AA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3793494"/>
              <a:ext cx="1019576" cy="894147"/>
            </a:xfrm>
            <a:prstGeom prst="rect">
              <a:avLst/>
            </a:prstGeom>
            <a:noFill/>
            <a:extLst>
              <a:ext uri="{909E8E84-426E-40DD-AFC4-6F175D3DCCD1}">
                <a14:hiddenFill xmlns:a14="http://schemas.microsoft.com/office/drawing/2010/main">
                  <a:solidFill>
                    <a:srgbClr val="FFFFFF"/>
                  </a:solidFill>
                </a14:hiddenFill>
              </a:ext>
            </a:extLst>
          </p:spPr>
        </p:pic>
        <p:sp>
          <p:nvSpPr>
            <p:cNvPr id="26" name="CuadroTexto 25">
              <a:extLst>
                <a:ext uri="{FF2B5EF4-FFF2-40B4-BE49-F238E27FC236}">
                  <a16:creationId xmlns:a16="http://schemas.microsoft.com/office/drawing/2014/main" id="{B36ECA3C-9E0B-4E3D-B61C-82ED23E6CED4}"/>
                </a:ext>
              </a:extLst>
            </p:cNvPr>
            <p:cNvSpPr txBox="1"/>
            <p:nvPr/>
          </p:nvSpPr>
          <p:spPr>
            <a:xfrm>
              <a:off x="797307" y="5883202"/>
              <a:ext cx="959602" cy="338554"/>
            </a:xfrm>
            <a:prstGeom prst="rect">
              <a:avLst/>
            </a:prstGeom>
            <a:noFill/>
          </p:spPr>
          <p:txBody>
            <a:bodyPr wrap="square" rtlCol="0">
              <a:spAutoFit/>
            </a:bodyPr>
            <a:lstStyle/>
            <a:p>
              <a:pPr algn="ctr"/>
              <a:r>
                <a:rPr lang="eu-ES" sz="800" dirty="0">
                  <a:solidFill>
                    <a:srgbClr val="044AD1"/>
                  </a:solidFill>
                </a:rPr>
                <a:t>PRODUCTION EQUIPMENT</a:t>
              </a:r>
              <a:endParaRPr lang="es-ES" sz="800" dirty="0">
                <a:solidFill>
                  <a:srgbClr val="044AD1"/>
                </a:solidFill>
              </a:endParaRPr>
            </a:p>
          </p:txBody>
        </p:sp>
        <p:sp>
          <p:nvSpPr>
            <p:cNvPr id="27" name="Rectángulo: esquinas redondeadas 26">
              <a:extLst>
                <a:ext uri="{FF2B5EF4-FFF2-40B4-BE49-F238E27FC236}">
                  <a16:creationId xmlns:a16="http://schemas.microsoft.com/office/drawing/2014/main" id="{794C25F7-BF2C-4BAC-9BB1-B69B945076AB}"/>
                </a:ext>
              </a:extLst>
            </p:cNvPr>
            <p:cNvSpPr/>
            <p:nvPr/>
          </p:nvSpPr>
          <p:spPr bwMode="auto">
            <a:xfrm>
              <a:off x="853548" y="2910502"/>
              <a:ext cx="847120" cy="2935912"/>
            </a:xfrm>
            <a:prstGeom prst="roundRect">
              <a:avLst/>
            </a:prstGeom>
            <a:noFill/>
            <a:ln w="28575" cap="flat" cmpd="sng" algn="ctr">
              <a:solidFill>
                <a:schemeClr val="accent6">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Arial" pitchFamily="34" charset="0"/>
              </a:endParaRPr>
            </a:p>
          </p:txBody>
        </p:sp>
        <p:grpSp>
          <p:nvGrpSpPr>
            <p:cNvPr id="28" name="Grupo 27">
              <a:extLst>
                <a:ext uri="{FF2B5EF4-FFF2-40B4-BE49-F238E27FC236}">
                  <a16:creationId xmlns:a16="http://schemas.microsoft.com/office/drawing/2014/main" id="{EB5C2C0D-5262-45BC-91FE-80E390507013}"/>
                </a:ext>
              </a:extLst>
            </p:cNvPr>
            <p:cNvGrpSpPr/>
            <p:nvPr/>
          </p:nvGrpSpPr>
          <p:grpSpPr>
            <a:xfrm>
              <a:off x="971600" y="1830382"/>
              <a:ext cx="929353" cy="929353"/>
              <a:chOff x="1115615" y="2780928"/>
              <a:chExt cx="1376695" cy="1376695"/>
            </a:xfrm>
          </p:grpSpPr>
          <p:pic>
            <p:nvPicPr>
              <p:cNvPr id="34" name="Picture 2">
                <a:extLst>
                  <a:ext uri="{FF2B5EF4-FFF2-40B4-BE49-F238E27FC236}">
                    <a16:creationId xmlns:a16="http://schemas.microsoft.com/office/drawing/2014/main" id="{D32E4C0B-9A6F-41D2-A9E8-0B2BA56732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3648" y="3018440"/>
                <a:ext cx="881183" cy="821119"/>
              </a:xfrm>
              <a:prstGeom prst="rect">
                <a:avLst/>
              </a:prstGeom>
              <a:noFill/>
              <a:extLst>
                <a:ext uri="{909E8E84-426E-40DD-AFC4-6F175D3DCCD1}">
                  <a14:hiddenFill xmlns:a14="http://schemas.microsoft.com/office/drawing/2010/main">
                    <a:solidFill>
                      <a:srgbClr val="FFFFFF"/>
                    </a:solidFill>
                  </a14:hiddenFill>
                </a:ext>
              </a:extLst>
            </p:spPr>
          </p:pic>
          <p:sp>
            <p:nvSpPr>
              <p:cNvPr id="35" name="Elipse 34">
                <a:extLst>
                  <a:ext uri="{FF2B5EF4-FFF2-40B4-BE49-F238E27FC236}">
                    <a16:creationId xmlns:a16="http://schemas.microsoft.com/office/drawing/2014/main" id="{FA865ED5-03B8-4A98-BE5D-CB3756BCB55B}"/>
                  </a:ext>
                </a:extLst>
              </p:cNvPr>
              <p:cNvSpPr/>
              <p:nvPr/>
            </p:nvSpPr>
            <p:spPr bwMode="auto">
              <a:xfrm>
                <a:off x="1115615" y="2780928"/>
                <a:ext cx="1376695" cy="1376695"/>
              </a:xfrm>
              <a:prstGeom prst="ellipse">
                <a:avLst/>
              </a:prstGeom>
              <a:noFill/>
              <a:ln w="1079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Arial" pitchFamily="34" charset="0"/>
                </a:endParaRPr>
              </a:p>
            </p:txBody>
          </p:sp>
        </p:grpSp>
        <p:pic>
          <p:nvPicPr>
            <p:cNvPr id="29" name="Picture 6" descr="Partners | Recover Technology">
              <a:extLst>
                <a:ext uri="{FF2B5EF4-FFF2-40B4-BE49-F238E27FC236}">
                  <a16:creationId xmlns:a16="http://schemas.microsoft.com/office/drawing/2014/main" id="{358FD9DF-E355-423E-93E4-007559A94C3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24537" y="2068862"/>
              <a:ext cx="879775" cy="56345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Certifications - Aceralava">
              <a:extLst>
                <a:ext uri="{FF2B5EF4-FFF2-40B4-BE49-F238E27FC236}">
                  <a16:creationId xmlns:a16="http://schemas.microsoft.com/office/drawing/2014/main" id="{745B344E-FEC8-49A4-8C11-5A0AC05A8DE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49520" y="2158974"/>
              <a:ext cx="750121" cy="42306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Hermes Schleifmittel GmbH - SEAM . Sustainable European Abrasive  Manufacturers">
              <a:extLst>
                <a:ext uri="{FF2B5EF4-FFF2-40B4-BE49-F238E27FC236}">
                  <a16:creationId xmlns:a16="http://schemas.microsoft.com/office/drawing/2014/main" id="{A775405F-1CA6-4FB4-83FB-F3355904C69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42641" y="2195529"/>
              <a:ext cx="432048" cy="43204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Partners - Innovhousing">
              <a:extLst>
                <a:ext uri="{FF2B5EF4-FFF2-40B4-BE49-F238E27FC236}">
                  <a16:creationId xmlns:a16="http://schemas.microsoft.com/office/drawing/2014/main" id="{46DE78B7-EE00-4288-8AD2-D45237B4512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50112" y="2281875"/>
              <a:ext cx="858472" cy="300167"/>
            </a:xfrm>
            <a:prstGeom prst="rect">
              <a:avLst/>
            </a:prstGeom>
            <a:noFill/>
            <a:extLst>
              <a:ext uri="{909E8E84-426E-40DD-AFC4-6F175D3DCCD1}">
                <a14:hiddenFill xmlns:a14="http://schemas.microsoft.com/office/drawing/2010/main">
                  <a:solidFill>
                    <a:srgbClr val="FFFFFF"/>
                  </a:solidFill>
                </a14:hiddenFill>
              </a:ext>
            </a:extLst>
          </p:spPr>
        </p:pic>
        <p:sp>
          <p:nvSpPr>
            <p:cNvPr id="33" name="CuadroTexto 32">
              <a:extLst>
                <a:ext uri="{FF2B5EF4-FFF2-40B4-BE49-F238E27FC236}">
                  <a16:creationId xmlns:a16="http://schemas.microsoft.com/office/drawing/2014/main" id="{0742EA78-4144-4C2D-8053-A22912D5E277}"/>
                </a:ext>
              </a:extLst>
            </p:cNvPr>
            <p:cNvSpPr txBox="1"/>
            <p:nvPr/>
          </p:nvSpPr>
          <p:spPr>
            <a:xfrm>
              <a:off x="3674683" y="1591641"/>
              <a:ext cx="1476698" cy="215444"/>
            </a:xfrm>
            <a:prstGeom prst="rect">
              <a:avLst/>
            </a:prstGeom>
            <a:solidFill>
              <a:schemeClr val="bg1"/>
            </a:solidFill>
          </p:spPr>
          <p:txBody>
            <a:bodyPr wrap="square" rtlCol="0">
              <a:spAutoFit/>
            </a:bodyPr>
            <a:lstStyle/>
            <a:p>
              <a:pPr algn="ctr"/>
              <a:r>
                <a:rPr lang="eu-ES" sz="800" dirty="0">
                  <a:solidFill>
                    <a:srgbClr val="FFC000"/>
                  </a:solidFill>
                </a:rPr>
                <a:t>USE CASE LOCATIONS</a:t>
              </a:r>
              <a:endParaRPr lang="es-ES" sz="800" dirty="0">
                <a:solidFill>
                  <a:srgbClr val="FFC000"/>
                </a:solidFill>
              </a:endParaRPr>
            </a:p>
          </p:txBody>
        </p:sp>
      </p:grpSp>
      <p:grpSp>
        <p:nvGrpSpPr>
          <p:cNvPr id="36" name="Grupo 35">
            <a:extLst>
              <a:ext uri="{FF2B5EF4-FFF2-40B4-BE49-F238E27FC236}">
                <a16:creationId xmlns:a16="http://schemas.microsoft.com/office/drawing/2014/main" id="{C7517396-8758-468B-AAA5-DFA2A6D970AE}"/>
              </a:ext>
            </a:extLst>
          </p:cNvPr>
          <p:cNvGrpSpPr/>
          <p:nvPr/>
        </p:nvGrpSpPr>
        <p:grpSpPr>
          <a:xfrm>
            <a:off x="3449989" y="2556167"/>
            <a:ext cx="1964518" cy="3434365"/>
            <a:chOff x="1579242" y="2910502"/>
            <a:chExt cx="1964518" cy="3434365"/>
          </a:xfrm>
        </p:grpSpPr>
        <p:pic>
          <p:nvPicPr>
            <p:cNvPr id="37" name="Picture 4" descr="Enapter Handbook">
              <a:extLst>
                <a:ext uri="{FF2B5EF4-FFF2-40B4-BE49-F238E27FC236}">
                  <a16:creationId xmlns:a16="http://schemas.microsoft.com/office/drawing/2014/main" id="{45784C95-F6FE-4B6E-8536-EC2DCEDCBB24}"/>
                </a:ext>
              </a:extLst>
            </p:cNvPr>
            <p:cNvPicPr>
              <a:picLocks noChangeAspect="1" noChangeArrowheads="1"/>
            </p:cNvPicPr>
            <p:nvPr/>
          </p:nvPicPr>
          <p:blipFill>
            <a:blip r:embed="rId10" cstate="print">
              <a:biLevel thresh="75000"/>
              <a:extLst>
                <a:ext uri="{28A0092B-C50C-407E-A947-70E740481C1C}">
                  <a14:useLocalDpi xmlns:a14="http://schemas.microsoft.com/office/drawing/2010/main" val="0"/>
                </a:ext>
              </a:extLst>
            </a:blip>
            <a:srcRect/>
            <a:stretch>
              <a:fillRect/>
            </a:stretch>
          </p:blipFill>
          <p:spPr bwMode="auto">
            <a:xfrm>
              <a:off x="2847589" y="3008108"/>
              <a:ext cx="494538" cy="4945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0" descr="Symplur: Healthcare Analytics Products for Social and Real-World Data">
              <a:extLst>
                <a:ext uri="{FF2B5EF4-FFF2-40B4-BE49-F238E27FC236}">
                  <a16:creationId xmlns:a16="http://schemas.microsoft.com/office/drawing/2014/main" id="{75E3FFE5-85C3-4C83-80E4-C5BAE142785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55568" y="5249731"/>
              <a:ext cx="416782" cy="35187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4" descr="Free flat Proximity Sensor icon of Ice Cream; available for download in  PNG, SVG and as a font. | Iot projects, Logo design, Icon">
              <a:extLst>
                <a:ext uri="{FF2B5EF4-FFF2-40B4-BE49-F238E27FC236}">
                  <a16:creationId xmlns:a16="http://schemas.microsoft.com/office/drawing/2014/main" id="{008CCFB6-B3E7-443D-87BB-DB4B376C456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86276" y="3687064"/>
              <a:ext cx="384339" cy="38433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Temperature sensor icon Images, Stock Photos &amp; Vectors | Shutterstock">
              <a:extLst>
                <a:ext uri="{FF2B5EF4-FFF2-40B4-BE49-F238E27FC236}">
                  <a16:creationId xmlns:a16="http://schemas.microsoft.com/office/drawing/2014/main" id="{13BAFCB7-4381-45CA-B21F-A818F4A3F1F1}"/>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9978" b="15730"/>
            <a:stretch/>
          </p:blipFill>
          <p:spPr bwMode="auto">
            <a:xfrm>
              <a:off x="1915358" y="4138719"/>
              <a:ext cx="480387" cy="38433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8" descr="Download temperature free icon - temperature icon free png - Free PNG  Images | TOPpng">
              <a:extLst>
                <a:ext uri="{FF2B5EF4-FFF2-40B4-BE49-F238E27FC236}">
                  <a16:creationId xmlns:a16="http://schemas.microsoft.com/office/drawing/2014/main" id="{AAEE88A9-B818-49C1-8EBA-6A737939FD6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72944" y="4687641"/>
              <a:ext cx="165214" cy="384340"/>
            </a:xfrm>
            <a:prstGeom prst="rect">
              <a:avLst/>
            </a:prstGeom>
            <a:noFill/>
            <a:extLst>
              <a:ext uri="{909E8E84-426E-40DD-AFC4-6F175D3DCCD1}">
                <a14:hiddenFill xmlns:a14="http://schemas.microsoft.com/office/drawing/2010/main">
                  <a:solidFill>
                    <a:srgbClr val="FFFFFF"/>
                  </a:solidFill>
                </a14:hiddenFill>
              </a:ext>
            </a:extLst>
          </p:spPr>
        </p:pic>
        <p:sp>
          <p:nvSpPr>
            <p:cNvPr id="42" name="Rectángulo: esquinas redondeadas 41">
              <a:extLst>
                <a:ext uri="{FF2B5EF4-FFF2-40B4-BE49-F238E27FC236}">
                  <a16:creationId xmlns:a16="http://schemas.microsoft.com/office/drawing/2014/main" id="{6FCAC1F8-2C81-4436-BC18-9C3D14F5A85E}"/>
                </a:ext>
              </a:extLst>
            </p:cNvPr>
            <p:cNvSpPr/>
            <p:nvPr/>
          </p:nvSpPr>
          <p:spPr bwMode="auto">
            <a:xfrm>
              <a:off x="1752480" y="2910502"/>
              <a:ext cx="847120" cy="2935912"/>
            </a:xfrm>
            <a:prstGeom prst="roundRect">
              <a:avLst/>
            </a:prstGeom>
            <a:noFill/>
            <a:ln w="28575" cap="flat" cmpd="sng" algn="ctr">
              <a:solidFill>
                <a:schemeClr val="accent6">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Arial" pitchFamily="34" charset="0"/>
              </a:endParaRPr>
            </a:p>
          </p:txBody>
        </p:sp>
        <p:sp>
          <p:nvSpPr>
            <p:cNvPr id="43" name="CuadroTexto 42">
              <a:extLst>
                <a:ext uri="{FF2B5EF4-FFF2-40B4-BE49-F238E27FC236}">
                  <a16:creationId xmlns:a16="http://schemas.microsoft.com/office/drawing/2014/main" id="{D90E4607-C002-43E5-9DCF-000B418340A4}"/>
                </a:ext>
              </a:extLst>
            </p:cNvPr>
            <p:cNvSpPr txBox="1"/>
            <p:nvPr/>
          </p:nvSpPr>
          <p:spPr>
            <a:xfrm>
              <a:off x="1708007" y="5883202"/>
              <a:ext cx="959602" cy="461665"/>
            </a:xfrm>
            <a:prstGeom prst="rect">
              <a:avLst/>
            </a:prstGeom>
            <a:noFill/>
          </p:spPr>
          <p:txBody>
            <a:bodyPr wrap="square" rtlCol="0">
              <a:spAutoFit/>
            </a:bodyPr>
            <a:lstStyle/>
            <a:p>
              <a:pPr algn="ctr"/>
              <a:r>
                <a:rPr lang="eu-ES" sz="800" dirty="0">
                  <a:solidFill>
                    <a:srgbClr val="044AD1"/>
                  </a:solidFill>
                </a:rPr>
                <a:t>EXISTING / ADDITIONAL SENSORS</a:t>
              </a:r>
              <a:endParaRPr lang="es-ES" sz="800" dirty="0">
                <a:solidFill>
                  <a:srgbClr val="044AD1"/>
                </a:solidFill>
              </a:endParaRPr>
            </a:p>
          </p:txBody>
        </p:sp>
        <p:sp>
          <p:nvSpPr>
            <p:cNvPr id="44" name="Flecha: a la derecha 43">
              <a:extLst>
                <a:ext uri="{FF2B5EF4-FFF2-40B4-BE49-F238E27FC236}">
                  <a16:creationId xmlns:a16="http://schemas.microsoft.com/office/drawing/2014/main" id="{072761E9-CA3E-4FF5-8B21-D67C61F259D1}"/>
                </a:ext>
              </a:extLst>
            </p:cNvPr>
            <p:cNvSpPr/>
            <p:nvPr/>
          </p:nvSpPr>
          <p:spPr bwMode="auto">
            <a:xfrm>
              <a:off x="1618651" y="3749850"/>
              <a:ext cx="293141" cy="158016"/>
            </a:xfrm>
            <a:prstGeom prst="rightArrow">
              <a:avLst/>
            </a:prstGeom>
            <a:solidFill>
              <a:srgbClr val="044AD1"/>
            </a:solidFill>
            <a:ln w="9525" cap="flat" cmpd="sng" algn="ctr">
              <a:solidFill>
                <a:srgbClr val="D2D2F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Arial" pitchFamily="34" charset="0"/>
              </a:endParaRPr>
            </a:p>
          </p:txBody>
        </p:sp>
        <p:sp>
          <p:nvSpPr>
            <p:cNvPr id="45" name="Flecha: a la derecha 44">
              <a:extLst>
                <a:ext uri="{FF2B5EF4-FFF2-40B4-BE49-F238E27FC236}">
                  <a16:creationId xmlns:a16="http://schemas.microsoft.com/office/drawing/2014/main" id="{40CC1D3B-16DA-440A-8768-8F07FE2670E2}"/>
                </a:ext>
              </a:extLst>
            </p:cNvPr>
            <p:cNvSpPr/>
            <p:nvPr/>
          </p:nvSpPr>
          <p:spPr bwMode="auto">
            <a:xfrm>
              <a:off x="1579242" y="4686366"/>
              <a:ext cx="293141" cy="158016"/>
            </a:xfrm>
            <a:prstGeom prst="rightArrow">
              <a:avLst/>
            </a:prstGeom>
            <a:solidFill>
              <a:srgbClr val="044AD1"/>
            </a:solidFill>
            <a:ln w="9525" cap="flat" cmpd="sng" algn="ctr">
              <a:solidFill>
                <a:srgbClr val="D2D2F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Arial" pitchFamily="34" charset="0"/>
              </a:endParaRPr>
            </a:p>
          </p:txBody>
        </p:sp>
        <p:sp>
          <p:nvSpPr>
            <p:cNvPr id="46" name="Rectángulo: esquinas redondeadas 45">
              <a:extLst>
                <a:ext uri="{FF2B5EF4-FFF2-40B4-BE49-F238E27FC236}">
                  <a16:creationId xmlns:a16="http://schemas.microsoft.com/office/drawing/2014/main" id="{DC026E5A-75D2-401B-971E-10519A4A54C5}"/>
                </a:ext>
              </a:extLst>
            </p:cNvPr>
            <p:cNvSpPr/>
            <p:nvPr/>
          </p:nvSpPr>
          <p:spPr bwMode="auto">
            <a:xfrm>
              <a:off x="2653306" y="2910502"/>
              <a:ext cx="847120" cy="2935912"/>
            </a:xfrm>
            <a:prstGeom prst="roundRect">
              <a:avLst/>
            </a:prstGeom>
            <a:noFill/>
            <a:ln w="28575" cap="flat" cmpd="sng" algn="ctr">
              <a:solidFill>
                <a:schemeClr val="accent6">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Arial" pitchFamily="34" charset="0"/>
              </a:endParaRPr>
            </a:p>
          </p:txBody>
        </p:sp>
        <p:sp>
          <p:nvSpPr>
            <p:cNvPr id="47" name="CuadroTexto 46">
              <a:extLst>
                <a:ext uri="{FF2B5EF4-FFF2-40B4-BE49-F238E27FC236}">
                  <a16:creationId xmlns:a16="http://schemas.microsoft.com/office/drawing/2014/main" id="{9696E894-6A69-4DD7-B699-371843728632}"/>
                </a:ext>
              </a:extLst>
            </p:cNvPr>
            <p:cNvSpPr txBox="1"/>
            <p:nvPr/>
          </p:nvSpPr>
          <p:spPr>
            <a:xfrm>
              <a:off x="2584158" y="5912058"/>
              <a:ext cx="959602" cy="338554"/>
            </a:xfrm>
            <a:prstGeom prst="rect">
              <a:avLst/>
            </a:prstGeom>
            <a:noFill/>
          </p:spPr>
          <p:txBody>
            <a:bodyPr wrap="square" rtlCol="0">
              <a:spAutoFit/>
            </a:bodyPr>
            <a:lstStyle/>
            <a:p>
              <a:pPr algn="ctr"/>
              <a:r>
                <a:rPr lang="eu-ES" sz="800" dirty="0">
                  <a:solidFill>
                    <a:srgbClr val="044AD1"/>
                  </a:solidFill>
                </a:rPr>
                <a:t>EXISTING CONTROLLERS</a:t>
              </a:r>
              <a:endParaRPr lang="es-ES" sz="800" dirty="0">
                <a:solidFill>
                  <a:srgbClr val="044AD1"/>
                </a:solidFill>
              </a:endParaRPr>
            </a:p>
          </p:txBody>
        </p:sp>
        <p:sp>
          <p:nvSpPr>
            <p:cNvPr id="48" name="Flecha: a la derecha 47">
              <a:extLst>
                <a:ext uri="{FF2B5EF4-FFF2-40B4-BE49-F238E27FC236}">
                  <a16:creationId xmlns:a16="http://schemas.microsoft.com/office/drawing/2014/main" id="{D2208072-43C1-46BF-97A9-4E7D9729E828}"/>
                </a:ext>
              </a:extLst>
            </p:cNvPr>
            <p:cNvSpPr/>
            <p:nvPr/>
          </p:nvSpPr>
          <p:spPr bwMode="auto">
            <a:xfrm>
              <a:off x="1652069" y="3239895"/>
              <a:ext cx="1143708" cy="158016"/>
            </a:xfrm>
            <a:prstGeom prst="rightArrow">
              <a:avLst/>
            </a:prstGeom>
            <a:solidFill>
              <a:srgbClr val="044AD1"/>
            </a:solidFill>
            <a:ln w="9525" cap="flat" cmpd="sng" algn="ctr">
              <a:solidFill>
                <a:srgbClr val="D2D2F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Arial" pitchFamily="34" charset="0"/>
              </a:endParaRPr>
            </a:p>
          </p:txBody>
        </p:sp>
        <p:sp>
          <p:nvSpPr>
            <p:cNvPr id="49" name="Flecha: a la derecha 48">
              <a:extLst>
                <a:ext uri="{FF2B5EF4-FFF2-40B4-BE49-F238E27FC236}">
                  <a16:creationId xmlns:a16="http://schemas.microsoft.com/office/drawing/2014/main" id="{3625CD6F-C473-4484-9553-C731C0EDABD7}"/>
                </a:ext>
              </a:extLst>
            </p:cNvPr>
            <p:cNvSpPr/>
            <p:nvPr/>
          </p:nvSpPr>
          <p:spPr bwMode="auto">
            <a:xfrm>
              <a:off x="1646667" y="5308125"/>
              <a:ext cx="1143708" cy="158016"/>
            </a:xfrm>
            <a:prstGeom prst="rightArrow">
              <a:avLst/>
            </a:prstGeom>
            <a:solidFill>
              <a:srgbClr val="044AD1"/>
            </a:solidFill>
            <a:ln w="9525" cap="flat" cmpd="sng" algn="ctr">
              <a:solidFill>
                <a:srgbClr val="D2D2F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Arial" pitchFamily="34" charset="0"/>
              </a:endParaRPr>
            </a:p>
          </p:txBody>
        </p:sp>
      </p:grpSp>
      <p:grpSp>
        <p:nvGrpSpPr>
          <p:cNvPr id="50" name="Grupo 49">
            <a:extLst>
              <a:ext uri="{FF2B5EF4-FFF2-40B4-BE49-F238E27FC236}">
                <a16:creationId xmlns:a16="http://schemas.microsoft.com/office/drawing/2014/main" id="{3CC8C1B1-0E04-41D9-9063-1DE1CA4F5108}"/>
              </a:ext>
            </a:extLst>
          </p:cNvPr>
          <p:cNvGrpSpPr/>
          <p:nvPr/>
        </p:nvGrpSpPr>
        <p:grpSpPr>
          <a:xfrm>
            <a:off x="5224325" y="1251894"/>
            <a:ext cx="4890830" cy="4775099"/>
            <a:chOff x="3353578" y="1606229"/>
            <a:chExt cx="4890830" cy="4775099"/>
          </a:xfrm>
        </p:grpSpPr>
        <p:grpSp>
          <p:nvGrpSpPr>
            <p:cNvPr id="51" name="Grupo 50">
              <a:extLst>
                <a:ext uri="{FF2B5EF4-FFF2-40B4-BE49-F238E27FC236}">
                  <a16:creationId xmlns:a16="http://schemas.microsoft.com/office/drawing/2014/main" id="{4A1B1D1A-6F12-4429-9A1D-686D2D72E7ED}"/>
                </a:ext>
              </a:extLst>
            </p:cNvPr>
            <p:cNvGrpSpPr/>
            <p:nvPr/>
          </p:nvGrpSpPr>
          <p:grpSpPr>
            <a:xfrm>
              <a:off x="3353578" y="2910502"/>
              <a:ext cx="2019056" cy="3456384"/>
              <a:chOff x="3353578" y="2910502"/>
              <a:chExt cx="2019056" cy="3456384"/>
            </a:xfrm>
          </p:grpSpPr>
          <p:sp>
            <p:nvSpPr>
              <p:cNvPr id="58" name="Rectángulo: esquinas redondeadas 57">
                <a:extLst>
                  <a:ext uri="{FF2B5EF4-FFF2-40B4-BE49-F238E27FC236}">
                    <a16:creationId xmlns:a16="http://schemas.microsoft.com/office/drawing/2014/main" id="{BBE18806-811D-4122-AA5F-6E275D5CA7BF}"/>
                  </a:ext>
                </a:extLst>
              </p:cNvPr>
              <p:cNvSpPr/>
              <p:nvPr/>
            </p:nvSpPr>
            <p:spPr bwMode="auto">
              <a:xfrm>
                <a:off x="4464551" y="2910502"/>
                <a:ext cx="847120" cy="2935912"/>
              </a:xfrm>
              <a:prstGeom prst="roundRect">
                <a:avLst/>
              </a:prstGeom>
              <a:noFill/>
              <a:ln w="28575" cap="flat" cmpd="sng" algn="ctr">
                <a:solidFill>
                  <a:schemeClr val="accent6">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Arial" pitchFamily="34" charset="0"/>
                </a:endParaRPr>
              </a:p>
            </p:txBody>
          </p:sp>
          <p:pic>
            <p:nvPicPr>
              <p:cNvPr id="59" name="Imagen 58">
                <a:extLst>
                  <a:ext uri="{FF2B5EF4-FFF2-40B4-BE49-F238E27FC236}">
                    <a16:creationId xmlns:a16="http://schemas.microsoft.com/office/drawing/2014/main" id="{CD6FD82F-7501-443B-B4E6-7C6C6E6BFCEB}"/>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4487502" y="3986319"/>
                <a:ext cx="746846" cy="609040"/>
              </a:xfrm>
              <a:prstGeom prst="rect">
                <a:avLst/>
              </a:prstGeom>
            </p:spPr>
          </p:pic>
          <p:pic>
            <p:nvPicPr>
              <p:cNvPr id="60" name="Picture 4" descr="SAVVY DATA SYSTEMS: “Somos industria, explotamos datos, generamos negocio…”  - SPRI">
                <a:extLst>
                  <a:ext uri="{FF2B5EF4-FFF2-40B4-BE49-F238E27FC236}">
                    <a16:creationId xmlns:a16="http://schemas.microsoft.com/office/drawing/2014/main" id="{20ED127A-EAA6-4804-BB84-C9484B0816FB}"/>
                  </a:ext>
                </a:extLst>
              </p:cNvPr>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98653" y="3862386"/>
                <a:ext cx="439718" cy="90959"/>
              </a:xfrm>
              <a:prstGeom prst="rect">
                <a:avLst/>
              </a:prstGeom>
              <a:noFill/>
              <a:extLst>
                <a:ext uri="{909E8E84-426E-40DD-AFC4-6F175D3DCCD1}">
                  <a14:hiddenFill xmlns:a14="http://schemas.microsoft.com/office/drawing/2010/main">
                    <a:solidFill>
                      <a:srgbClr val="FFFFFF"/>
                    </a:solidFill>
                  </a14:hiddenFill>
                </a:ext>
              </a:extLst>
            </p:spPr>
          </p:pic>
          <p:sp>
            <p:nvSpPr>
              <p:cNvPr id="61" name="CuadroTexto 60">
                <a:extLst>
                  <a:ext uri="{FF2B5EF4-FFF2-40B4-BE49-F238E27FC236}">
                    <a16:creationId xmlns:a16="http://schemas.microsoft.com/office/drawing/2014/main" id="{A04672F0-BA17-484F-A5A5-50CB530CEBFD}"/>
                  </a:ext>
                </a:extLst>
              </p:cNvPr>
              <p:cNvSpPr txBox="1"/>
              <p:nvPr/>
            </p:nvSpPr>
            <p:spPr>
              <a:xfrm>
                <a:off x="4413032" y="5905221"/>
                <a:ext cx="959602" cy="461665"/>
              </a:xfrm>
              <a:prstGeom prst="rect">
                <a:avLst/>
              </a:prstGeom>
              <a:noFill/>
            </p:spPr>
            <p:txBody>
              <a:bodyPr wrap="square" rtlCol="0">
                <a:spAutoFit/>
              </a:bodyPr>
              <a:lstStyle/>
              <a:p>
                <a:pPr algn="ctr"/>
                <a:r>
                  <a:rPr lang="eu-ES" sz="800" dirty="0">
                    <a:solidFill>
                      <a:srgbClr val="044AD1"/>
                    </a:solidFill>
                  </a:rPr>
                  <a:t>DATA GATEWAY (SMARTBOX)</a:t>
                </a:r>
                <a:endParaRPr lang="es-ES" sz="800" dirty="0">
                  <a:solidFill>
                    <a:srgbClr val="044AD1"/>
                  </a:solidFill>
                </a:endParaRPr>
              </a:p>
            </p:txBody>
          </p:sp>
          <p:sp>
            <p:nvSpPr>
              <p:cNvPr id="62" name="Flecha: doblada 61">
                <a:extLst>
                  <a:ext uri="{FF2B5EF4-FFF2-40B4-BE49-F238E27FC236}">
                    <a16:creationId xmlns:a16="http://schemas.microsoft.com/office/drawing/2014/main" id="{BE6A230A-CB2D-4E32-B657-287DFD7AA86D}"/>
                  </a:ext>
                </a:extLst>
              </p:cNvPr>
              <p:cNvSpPr/>
              <p:nvPr/>
            </p:nvSpPr>
            <p:spPr bwMode="auto">
              <a:xfrm rot="5400000" flipH="1">
                <a:off x="3847641" y="4300025"/>
                <a:ext cx="688307" cy="1676434"/>
              </a:xfrm>
              <a:prstGeom prst="bentArrow">
                <a:avLst>
                  <a:gd name="adj1" fmla="val 11874"/>
                  <a:gd name="adj2" fmla="val 11657"/>
                  <a:gd name="adj3" fmla="val 14694"/>
                  <a:gd name="adj4" fmla="val 42820"/>
                </a:avLst>
              </a:prstGeom>
              <a:solidFill>
                <a:srgbClr val="044AD1"/>
              </a:solidFill>
              <a:ln w="9525" cap="flat" cmpd="sng" algn="ctr">
                <a:solidFill>
                  <a:srgbClr val="D2D2F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Arial" pitchFamily="34" charset="0"/>
                </a:endParaRPr>
              </a:p>
            </p:txBody>
          </p:sp>
          <p:sp>
            <p:nvSpPr>
              <p:cNvPr id="63" name="Flecha: doblada 62">
                <a:extLst>
                  <a:ext uri="{FF2B5EF4-FFF2-40B4-BE49-F238E27FC236}">
                    <a16:creationId xmlns:a16="http://schemas.microsoft.com/office/drawing/2014/main" id="{6E077899-D76F-44E9-AF32-CA758165DEB5}"/>
                  </a:ext>
                </a:extLst>
              </p:cNvPr>
              <p:cNvSpPr/>
              <p:nvPr/>
            </p:nvSpPr>
            <p:spPr bwMode="auto">
              <a:xfrm rot="5400000">
                <a:off x="3930129" y="2693612"/>
                <a:ext cx="534831" cy="1664934"/>
              </a:xfrm>
              <a:prstGeom prst="bentArrow">
                <a:avLst>
                  <a:gd name="adj1" fmla="val 13140"/>
                  <a:gd name="adj2" fmla="val 14187"/>
                  <a:gd name="adj3" fmla="val 18489"/>
                  <a:gd name="adj4" fmla="val 42820"/>
                </a:avLst>
              </a:prstGeom>
              <a:solidFill>
                <a:srgbClr val="044AD1"/>
              </a:solidFill>
              <a:ln w="9525" cap="flat" cmpd="sng" algn="ctr">
                <a:solidFill>
                  <a:srgbClr val="D2D2F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Arial" pitchFamily="34" charset="0"/>
                </a:endParaRPr>
              </a:p>
            </p:txBody>
          </p:sp>
        </p:grpSp>
        <p:sp>
          <p:nvSpPr>
            <p:cNvPr id="52" name="Flecha: a la derecha 51">
              <a:extLst>
                <a:ext uri="{FF2B5EF4-FFF2-40B4-BE49-F238E27FC236}">
                  <a16:creationId xmlns:a16="http://schemas.microsoft.com/office/drawing/2014/main" id="{A90D4C30-1002-4C67-8301-E68E72F86BED}"/>
                </a:ext>
              </a:extLst>
            </p:cNvPr>
            <p:cNvSpPr/>
            <p:nvPr/>
          </p:nvSpPr>
          <p:spPr bwMode="auto">
            <a:xfrm>
              <a:off x="5252852" y="4215050"/>
              <a:ext cx="1198056" cy="153692"/>
            </a:xfrm>
            <a:prstGeom prst="rightArrow">
              <a:avLst/>
            </a:prstGeom>
            <a:solidFill>
              <a:srgbClr val="044AD1"/>
            </a:solidFill>
            <a:ln w="9525" cap="flat" cmpd="sng" algn="ctr">
              <a:solidFill>
                <a:srgbClr val="D2D2F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Arial" pitchFamily="34" charset="0"/>
              </a:endParaRPr>
            </a:p>
          </p:txBody>
        </p:sp>
        <p:pic>
          <p:nvPicPr>
            <p:cNvPr id="53" name="Imagen 52">
              <a:extLst>
                <a:ext uri="{FF2B5EF4-FFF2-40B4-BE49-F238E27FC236}">
                  <a16:creationId xmlns:a16="http://schemas.microsoft.com/office/drawing/2014/main" id="{E026011E-B9A1-4A48-826D-9227099BFF95}"/>
                </a:ext>
              </a:extLst>
            </p:cNvPr>
            <p:cNvPicPr>
              <a:picLocks noChangeAspect="1"/>
            </p:cNvPicPr>
            <p:nvPr/>
          </p:nvPicPr>
          <p:blipFill>
            <a:blip r:embed="rId17">
              <a:clrChange>
                <a:clrFrom>
                  <a:srgbClr val="FFFFFF"/>
                </a:clrFrom>
                <a:clrTo>
                  <a:srgbClr val="FFFFFF">
                    <a:alpha val="0"/>
                  </a:srgbClr>
                </a:clrTo>
              </a:clrChange>
            </a:blip>
            <a:stretch>
              <a:fillRect/>
            </a:stretch>
          </p:blipFill>
          <p:spPr>
            <a:xfrm>
              <a:off x="5510249" y="4044202"/>
              <a:ext cx="519222" cy="548723"/>
            </a:xfrm>
            <a:prstGeom prst="rect">
              <a:avLst/>
            </a:prstGeom>
          </p:spPr>
        </p:pic>
        <p:sp>
          <p:nvSpPr>
            <p:cNvPr id="54" name="Rectángulo: esquinas redondeadas 53">
              <a:extLst>
                <a:ext uri="{FF2B5EF4-FFF2-40B4-BE49-F238E27FC236}">
                  <a16:creationId xmlns:a16="http://schemas.microsoft.com/office/drawing/2014/main" id="{2BBE3577-F810-4F92-8334-AB8101D86595}"/>
                </a:ext>
              </a:extLst>
            </p:cNvPr>
            <p:cNvSpPr/>
            <p:nvPr/>
          </p:nvSpPr>
          <p:spPr bwMode="auto">
            <a:xfrm>
              <a:off x="6077856" y="1703784"/>
              <a:ext cx="2166552" cy="4677544"/>
            </a:xfrm>
            <a:prstGeom prst="roundRect">
              <a:avLst>
                <a:gd name="adj" fmla="val 5315"/>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Arial" pitchFamily="34" charset="0"/>
              </a:endParaRPr>
            </a:p>
          </p:txBody>
        </p:sp>
        <p:sp>
          <p:nvSpPr>
            <p:cNvPr id="55" name="CuadroTexto 54">
              <a:extLst>
                <a:ext uri="{FF2B5EF4-FFF2-40B4-BE49-F238E27FC236}">
                  <a16:creationId xmlns:a16="http://schemas.microsoft.com/office/drawing/2014/main" id="{7EBA0C0C-172A-411E-8A33-F28CADC60FA6}"/>
                </a:ext>
              </a:extLst>
            </p:cNvPr>
            <p:cNvSpPr txBox="1"/>
            <p:nvPr/>
          </p:nvSpPr>
          <p:spPr>
            <a:xfrm>
              <a:off x="7452320" y="1606229"/>
              <a:ext cx="576064" cy="215444"/>
            </a:xfrm>
            <a:prstGeom prst="rect">
              <a:avLst/>
            </a:prstGeom>
            <a:solidFill>
              <a:schemeClr val="bg1"/>
            </a:solidFill>
          </p:spPr>
          <p:txBody>
            <a:bodyPr wrap="square" rtlCol="0">
              <a:spAutoFit/>
            </a:bodyPr>
            <a:lstStyle/>
            <a:p>
              <a:pPr algn="ctr"/>
              <a:r>
                <a:rPr lang="eu-ES" sz="800" dirty="0">
                  <a:solidFill>
                    <a:srgbClr val="FFC000"/>
                  </a:solidFill>
                </a:rPr>
                <a:t>CLOUD</a:t>
              </a:r>
              <a:endParaRPr lang="es-ES" sz="800" dirty="0">
                <a:solidFill>
                  <a:srgbClr val="FFC000"/>
                </a:solidFill>
              </a:endParaRPr>
            </a:p>
          </p:txBody>
        </p:sp>
        <p:pic>
          <p:nvPicPr>
            <p:cNvPr id="56" name="Picture 8" descr="Cloud free vector icons designed by iconixar | Free icons, Cloud icon,  Vector icon design">
              <a:extLst>
                <a:ext uri="{FF2B5EF4-FFF2-40B4-BE49-F238E27FC236}">
                  <a16:creationId xmlns:a16="http://schemas.microsoft.com/office/drawing/2014/main" id="{DBC7B8F3-9B16-4DCD-BF8D-71A9E7443108}"/>
                </a:ext>
              </a:extLst>
            </p:cNvPr>
            <p:cNvPicPr>
              <a:picLocks noChangeAspect="1" noChangeArrowheads="1"/>
            </p:cNvPicPr>
            <p:nvPr/>
          </p:nvPicPr>
          <p:blipFill>
            <a:blip r:embed="rId1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40813" y="1765388"/>
              <a:ext cx="1099831" cy="109983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SAVVY DATA SYSTEMS: “Somos industria, explotamos datos, generamos negocio…”  - SPRI">
              <a:extLst>
                <a:ext uri="{FF2B5EF4-FFF2-40B4-BE49-F238E27FC236}">
                  <a16:creationId xmlns:a16="http://schemas.microsoft.com/office/drawing/2014/main" id="{DAF83E0B-39C5-42AF-9A13-DC100082C253}"/>
                </a:ext>
              </a:extLst>
            </p:cNvPr>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47904" y="2499542"/>
              <a:ext cx="439718" cy="909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4" name="Grupo 63">
            <a:extLst>
              <a:ext uri="{FF2B5EF4-FFF2-40B4-BE49-F238E27FC236}">
                <a16:creationId xmlns:a16="http://schemas.microsoft.com/office/drawing/2014/main" id="{084228ED-1F1A-400B-9283-EDAA7BF46867}"/>
              </a:ext>
            </a:extLst>
          </p:cNvPr>
          <p:cNvGrpSpPr/>
          <p:nvPr/>
        </p:nvGrpSpPr>
        <p:grpSpPr>
          <a:xfrm>
            <a:off x="8104021" y="2555160"/>
            <a:ext cx="1893082" cy="3471833"/>
            <a:chOff x="6233274" y="2909495"/>
            <a:chExt cx="1893082" cy="3471833"/>
          </a:xfrm>
        </p:grpSpPr>
        <p:sp>
          <p:nvSpPr>
            <p:cNvPr id="65" name="Flecha: a la derecha 64">
              <a:extLst>
                <a:ext uri="{FF2B5EF4-FFF2-40B4-BE49-F238E27FC236}">
                  <a16:creationId xmlns:a16="http://schemas.microsoft.com/office/drawing/2014/main" id="{10AE0C4D-720B-4864-8337-4D73211055D2}"/>
                </a:ext>
              </a:extLst>
            </p:cNvPr>
            <p:cNvSpPr/>
            <p:nvPr/>
          </p:nvSpPr>
          <p:spPr bwMode="auto">
            <a:xfrm rot="16200000">
              <a:off x="6569645" y="3847447"/>
              <a:ext cx="286860" cy="193635"/>
            </a:xfrm>
            <a:prstGeom prst="rightArrow">
              <a:avLst>
                <a:gd name="adj1" fmla="val 37242"/>
                <a:gd name="adj2" fmla="val 54873"/>
              </a:avLst>
            </a:prstGeom>
            <a:solidFill>
              <a:srgbClr val="044AD1"/>
            </a:solidFill>
            <a:ln w="9525" cap="flat" cmpd="sng" algn="ctr">
              <a:solidFill>
                <a:srgbClr val="D2D2F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Arial" pitchFamily="34" charset="0"/>
              </a:endParaRPr>
            </a:p>
          </p:txBody>
        </p:sp>
        <p:sp>
          <p:nvSpPr>
            <p:cNvPr id="66" name="Flecha: a la derecha 65">
              <a:extLst>
                <a:ext uri="{FF2B5EF4-FFF2-40B4-BE49-F238E27FC236}">
                  <a16:creationId xmlns:a16="http://schemas.microsoft.com/office/drawing/2014/main" id="{9FB37D46-8D9D-42FC-9FC3-2084AB92BCA6}"/>
                </a:ext>
              </a:extLst>
            </p:cNvPr>
            <p:cNvSpPr/>
            <p:nvPr/>
          </p:nvSpPr>
          <p:spPr bwMode="auto">
            <a:xfrm rot="5400000">
              <a:off x="6478632" y="4549011"/>
              <a:ext cx="456054" cy="193633"/>
            </a:xfrm>
            <a:prstGeom prst="rightArrow">
              <a:avLst>
                <a:gd name="adj1" fmla="val 37242"/>
                <a:gd name="adj2" fmla="val 54873"/>
              </a:avLst>
            </a:prstGeom>
            <a:solidFill>
              <a:srgbClr val="044AD1"/>
            </a:solidFill>
            <a:ln w="9525" cap="flat" cmpd="sng" algn="ctr">
              <a:solidFill>
                <a:srgbClr val="D2D2F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Arial" pitchFamily="34" charset="0"/>
              </a:endParaRPr>
            </a:p>
          </p:txBody>
        </p:sp>
        <p:grpSp>
          <p:nvGrpSpPr>
            <p:cNvPr id="67" name="Grupo 66">
              <a:extLst>
                <a:ext uri="{FF2B5EF4-FFF2-40B4-BE49-F238E27FC236}">
                  <a16:creationId xmlns:a16="http://schemas.microsoft.com/office/drawing/2014/main" id="{FB63FB19-97A6-438F-A504-408868AE1D06}"/>
                </a:ext>
              </a:extLst>
            </p:cNvPr>
            <p:cNvGrpSpPr/>
            <p:nvPr/>
          </p:nvGrpSpPr>
          <p:grpSpPr>
            <a:xfrm>
              <a:off x="7383100" y="4021755"/>
              <a:ext cx="541928" cy="670918"/>
              <a:chOff x="7002356" y="7885366"/>
              <a:chExt cx="541928" cy="670918"/>
            </a:xfrm>
          </p:grpSpPr>
          <p:pic>
            <p:nvPicPr>
              <p:cNvPr id="81" name="Gráfico 80">
                <a:extLst>
                  <a:ext uri="{FF2B5EF4-FFF2-40B4-BE49-F238E27FC236}">
                    <a16:creationId xmlns:a16="http://schemas.microsoft.com/office/drawing/2014/main" id="{4667C689-C0AB-47A8-BA48-E952B7DCC6F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002356" y="7981906"/>
                <a:ext cx="541928" cy="574378"/>
              </a:xfrm>
              <a:prstGeom prst="rect">
                <a:avLst/>
              </a:prstGeom>
            </p:spPr>
          </p:pic>
          <p:sp>
            <p:nvSpPr>
              <p:cNvPr id="82" name="Freeform 130">
                <a:extLst>
                  <a:ext uri="{FF2B5EF4-FFF2-40B4-BE49-F238E27FC236}">
                    <a16:creationId xmlns:a16="http://schemas.microsoft.com/office/drawing/2014/main" id="{F5A64790-61BE-43D9-9D8F-BB7533A27AE6}"/>
                  </a:ext>
                </a:extLst>
              </p:cNvPr>
              <p:cNvSpPr>
                <a:spLocks noEditPoints="1"/>
              </p:cNvSpPr>
              <p:nvPr/>
            </p:nvSpPr>
            <p:spPr bwMode="auto">
              <a:xfrm>
                <a:off x="7057296" y="7885366"/>
                <a:ext cx="316231" cy="289879"/>
              </a:xfrm>
              <a:custGeom>
                <a:avLst/>
                <a:gdLst>
                  <a:gd name="T0" fmla="*/ 120 w 181"/>
                  <a:gd name="T1" fmla="*/ 94 h 166"/>
                  <a:gd name="T2" fmla="*/ 101 w 181"/>
                  <a:gd name="T3" fmla="*/ 104 h 166"/>
                  <a:gd name="T4" fmla="*/ 109 w 181"/>
                  <a:gd name="T5" fmla="*/ 119 h 166"/>
                  <a:gd name="T6" fmla="*/ 92 w 181"/>
                  <a:gd name="T7" fmla="*/ 132 h 166"/>
                  <a:gd name="T8" fmla="*/ 72 w 181"/>
                  <a:gd name="T9" fmla="*/ 141 h 166"/>
                  <a:gd name="T10" fmla="*/ 49 w 181"/>
                  <a:gd name="T11" fmla="*/ 143 h 166"/>
                  <a:gd name="T12" fmla="*/ 39 w 181"/>
                  <a:gd name="T13" fmla="*/ 124 h 166"/>
                  <a:gd name="T14" fmla="*/ 24 w 181"/>
                  <a:gd name="T15" fmla="*/ 132 h 166"/>
                  <a:gd name="T16" fmla="*/ 15 w 181"/>
                  <a:gd name="T17" fmla="*/ 110 h 166"/>
                  <a:gd name="T18" fmla="*/ 2 w 181"/>
                  <a:gd name="T19" fmla="*/ 94 h 166"/>
                  <a:gd name="T20" fmla="*/ 0 w 181"/>
                  <a:gd name="T21" fmla="*/ 74 h 166"/>
                  <a:gd name="T22" fmla="*/ 16 w 181"/>
                  <a:gd name="T23" fmla="*/ 69 h 166"/>
                  <a:gd name="T24" fmla="*/ 10 w 181"/>
                  <a:gd name="T25" fmla="*/ 49 h 166"/>
                  <a:gd name="T26" fmla="*/ 26 w 181"/>
                  <a:gd name="T27" fmla="*/ 33 h 166"/>
                  <a:gd name="T28" fmla="*/ 46 w 181"/>
                  <a:gd name="T29" fmla="*/ 39 h 166"/>
                  <a:gd name="T30" fmla="*/ 69 w 181"/>
                  <a:gd name="T31" fmla="*/ 22 h 166"/>
                  <a:gd name="T32" fmla="*/ 74 w 181"/>
                  <a:gd name="T33" fmla="*/ 39 h 166"/>
                  <a:gd name="T34" fmla="*/ 94 w 181"/>
                  <a:gd name="T35" fmla="*/ 33 h 166"/>
                  <a:gd name="T36" fmla="*/ 109 w 181"/>
                  <a:gd name="T37" fmla="*/ 51 h 166"/>
                  <a:gd name="T38" fmla="*/ 104 w 181"/>
                  <a:gd name="T39" fmla="*/ 69 h 166"/>
                  <a:gd name="T40" fmla="*/ 121 w 181"/>
                  <a:gd name="T41" fmla="*/ 74 h 166"/>
                  <a:gd name="T42" fmla="*/ 77 w 181"/>
                  <a:gd name="T43" fmla="*/ 66 h 166"/>
                  <a:gd name="T44" fmla="*/ 36 w 181"/>
                  <a:gd name="T45" fmla="*/ 83 h 166"/>
                  <a:gd name="T46" fmla="*/ 77 w 181"/>
                  <a:gd name="T47" fmla="*/ 100 h 166"/>
                  <a:gd name="T48" fmla="*/ 167 w 181"/>
                  <a:gd name="T49" fmla="*/ 44 h 166"/>
                  <a:gd name="T50" fmla="*/ 169 w 181"/>
                  <a:gd name="T51" fmla="*/ 63 h 166"/>
                  <a:gd name="T52" fmla="*/ 148 w 181"/>
                  <a:gd name="T53" fmla="*/ 59 h 166"/>
                  <a:gd name="T54" fmla="*/ 137 w 181"/>
                  <a:gd name="T55" fmla="*/ 65 h 166"/>
                  <a:gd name="T56" fmla="*/ 121 w 181"/>
                  <a:gd name="T57" fmla="*/ 62 h 166"/>
                  <a:gd name="T58" fmla="*/ 109 w 181"/>
                  <a:gd name="T59" fmla="*/ 41 h 166"/>
                  <a:gd name="T60" fmla="*/ 125 w 181"/>
                  <a:gd name="T61" fmla="*/ 20 h 166"/>
                  <a:gd name="T62" fmla="*/ 124 w 181"/>
                  <a:gd name="T63" fmla="*/ 4 h 166"/>
                  <a:gd name="T64" fmla="*/ 137 w 181"/>
                  <a:gd name="T65" fmla="*/ 4 h 166"/>
                  <a:gd name="T66" fmla="*/ 148 w 181"/>
                  <a:gd name="T67" fmla="*/ 11 h 166"/>
                  <a:gd name="T68" fmla="*/ 169 w 181"/>
                  <a:gd name="T69" fmla="*/ 6 h 166"/>
                  <a:gd name="T70" fmla="*/ 167 w 181"/>
                  <a:gd name="T71" fmla="*/ 25 h 166"/>
                  <a:gd name="T72" fmla="*/ 181 w 181"/>
                  <a:gd name="T73" fmla="*/ 138 h 166"/>
                  <a:gd name="T74" fmla="*/ 169 w 181"/>
                  <a:gd name="T75" fmla="*/ 159 h 166"/>
                  <a:gd name="T76" fmla="*/ 153 w 181"/>
                  <a:gd name="T77" fmla="*/ 162 h 166"/>
                  <a:gd name="T78" fmla="*/ 142 w 181"/>
                  <a:gd name="T79" fmla="*/ 155 h 166"/>
                  <a:gd name="T80" fmla="*/ 121 w 181"/>
                  <a:gd name="T81" fmla="*/ 160 h 166"/>
                  <a:gd name="T82" fmla="*/ 123 w 181"/>
                  <a:gd name="T83" fmla="*/ 141 h 166"/>
                  <a:gd name="T84" fmla="*/ 123 w 181"/>
                  <a:gd name="T85" fmla="*/ 122 h 166"/>
                  <a:gd name="T86" fmla="*/ 121 w 181"/>
                  <a:gd name="T87" fmla="*/ 103 h 166"/>
                  <a:gd name="T88" fmla="*/ 133 w 181"/>
                  <a:gd name="T89" fmla="*/ 97 h 166"/>
                  <a:gd name="T90" fmla="*/ 145 w 181"/>
                  <a:gd name="T91" fmla="*/ 107 h 166"/>
                  <a:gd name="T92" fmla="*/ 157 w 181"/>
                  <a:gd name="T93" fmla="*/ 97 h 166"/>
                  <a:gd name="T94" fmla="*/ 164 w 181"/>
                  <a:gd name="T95" fmla="*/ 117 h 166"/>
                  <a:gd name="T96" fmla="*/ 157 w 181"/>
                  <a:gd name="T97" fmla="*/ 35 h 166"/>
                  <a:gd name="T98" fmla="*/ 136 w 181"/>
                  <a:gd name="T99" fmla="*/ 26 h 166"/>
                  <a:gd name="T100" fmla="*/ 145 w 181"/>
                  <a:gd name="T101" fmla="*/ 47 h 166"/>
                  <a:gd name="T102" fmla="*/ 157 w 181"/>
                  <a:gd name="T103" fmla="*/ 131 h 166"/>
                  <a:gd name="T104" fmla="*/ 136 w 181"/>
                  <a:gd name="T105" fmla="*/ 123 h 166"/>
                  <a:gd name="T106" fmla="*/ 145 w 181"/>
                  <a:gd name="T107" fmla="*/ 14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1" h="166">
                    <a:moveTo>
                      <a:pt x="121" y="74"/>
                    </a:moveTo>
                    <a:cubicBezTo>
                      <a:pt x="121" y="92"/>
                      <a:pt x="121" y="92"/>
                      <a:pt x="121" y="92"/>
                    </a:cubicBezTo>
                    <a:cubicBezTo>
                      <a:pt x="121" y="92"/>
                      <a:pt x="120" y="93"/>
                      <a:pt x="120" y="94"/>
                    </a:cubicBezTo>
                    <a:cubicBezTo>
                      <a:pt x="120" y="94"/>
                      <a:pt x="119" y="95"/>
                      <a:pt x="118" y="95"/>
                    </a:cubicBezTo>
                    <a:cubicBezTo>
                      <a:pt x="104" y="97"/>
                      <a:pt x="104" y="97"/>
                      <a:pt x="104" y="97"/>
                    </a:cubicBezTo>
                    <a:cubicBezTo>
                      <a:pt x="103" y="99"/>
                      <a:pt x="102" y="102"/>
                      <a:pt x="101" y="104"/>
                    </a:cubicBezTo>
                    <a:cubicBezTo>
                      <a:pt x="103" y="107"/>
                      <a:pt x="106" y="111"/>
                      <a:pt x="109" y="115"/>
                    </a:cubicBezTo>
                    <a:cubicBezTo>
                      <a:pt x="110" y="116"/>
                      <a:pt x="110" y="116"/>
                      <a:pt x="110" y="117"/>
                    </a:cubicBezTo>
                    <a:cubicBezTo>
                      <a:pt x="110" y="118"/>
                      <a:pt x="110" y="118"/>
                      <a:pt x="109" y="119"/>
                    </a:cubicBezTo>
                    <a:cubicBezTo>
                      <a:pt x="108" y="121"/>
                      <a:pt x="105" y="123"/>
                      <a:pt x="101" y="127"/>
                    </a:cubicBezTo>
                    <a:cubicBezTo>
                      <a:pt x="98" y="131"/>
                      <a:pt x="95" y="133"/>
                      <a:pt x="94" y="133"/>
                    </a:cubicBezTo>
                    <a:cubicBezTo>
                      <a:pt x="93" y="133"/>
                      <a:pt x="93" y="133"/>
                      <a:pt x="92" y="132"/>
                    </a:cubicBezTo>
                    <a:cubicBezTo>
                      <a:pt x="81" y="124"/>
                      <a:pt x="81" y="124"/>
                      <a:pt x="81" y="124"/>
                    </a:cubicBezTo>
                    <a:cubicBezTo>
                      <a:pt x="79" y="125"/>
                      <a:pt x="76" y="126"/>
                      <a:pt x="74" y="127"/>
                    </a:cubicBezTo>
                    <a:cubicBezTo>
                      <a:pt x="73" y="133"/>
                      <a:pt x="72" y="138"/>
                      <a:pt x="72" y="141"/>
                    </a:cubicBezTo>
                    <a:cubicBezTo>
                      <a:pt x="71" y="143"/>
                      <a:pt x="70" y="143"/>
                      <a:pt x="69" y="143"/>
                    </a:cubicBezTo>
                    <a:cubicBezTo>
                      <a:pt x="51" y="143"/>
                      <a:pt x="51" y="143"/>
                      <a:pt x="51" y="143"/>
                    </a:cubicBezTo>
                    <a:cubicBezTo>
                      <a:pt x="51" y="143"/>
                      <a:pt x="50" y="143"/>
                      <a:pt x="49" y="143"/>
                    </a:cubicBezTo>
                    <a:cubicBezTo>
                      <a:pt x="49" y="142"/>
                      <a:pt x="49" y="142"/>
                      <a:pt x="48" y="141"/>
                    </a:cubicBezTo>
                    <a:cubicBezTo>
                      <a:pt x="46" y="127"/>
                      <a:pt x="46" y="127"/>
                      <a:pt x="46" y="127"/>
                    </a:cubicBezTo>
                    <a:cubicBezTo>
                      <a:pt x="44" y="126"/>
                      <a:pt x="42" y="125"/>
                      <a:pt x="39" y="124"/>
                    </a:cubicBezTo>
                    <a:cubicBezTo>
                      <a:pt x="28" y="132"/>
                      <a:pt x="28" y="132"/>
                      <a:pt x="28" y="132"/>
                    </a:cubicBezTo>
                    <a:cubicBezTo>
                      <a:pt x="28" y="133"/>
                      <a:pt x="27" y="133"/>
                      <a:pt x="26" y="133"/>
                    </a:cubicBezTo>
                    <a:cubicBezTo>
                      <a:pt x="25" y="133"/>
                      <a:pt x="25" y="133"/>
                      <a:pt x="24" y="132"/>
                    </a:cubicBezTo>
                    <a:cubicBezTo>
                      <a:pt x="15" y="124"/>
                      <a:pt x="11" y="119"/>
                      <a:pt x="11" y="117"/>
                    </a:cubicBezTo>
                    <a:cubicBezTo>
                      <a:pt x="11" y="116"/>
                      <a:pt x="11" y="116"/>
                      <a:pt x="11" y="115"/>
                    </a:cubicBezTo>
                    <a:cubicBezTo>
                      <a:pt x="12" y="114"/>
                      <a:pt x="13" y="113"/>
                      <a:pt x="15" y="110"/>
                    </a:cubicBezTo>
                    <a:cubicBezTo>
                      <a:pt x="17" y="108"/>
                      <a:pt x="19" y="106"/>
                      <a:pt x="20" y="104"/>
                    </a:cubicBezTo>
                    <a:cubicBezTo>
                      <a:pt x="18" y="102"/>
                      <a:pt x="17" y="99"/>
                      <a:pt x="16" y="97"/>
                    </a:cubicBezTo>
                    <a:cubicBezTo>
                      <a:pt x="2" y="94"/>
                      <a:pt x="2" y="94"/>
                      <a:pt x="2" y="94"/>
                    </a:cubicBezTo>
                    <a:cubicBezTo>
                      <a:pt x="1" y="94"/>
                      <a:pt x="1" y="94"/>
                      <a:pt x="0" y="93"/>
                    </a:cubicBezTo>
                    <a:cubicBezTo>
                      <a:pt x="0" y="93"/>
                      <a:pt x="0" y="92"/>
                      <a:pt x="0" y="92"/>
                    </a:cubicBezTo>
                    <a:cubicBezTo>
                      <a:pt x="0" y="74"/>
                      <a:pt x="0" y="74"/>
                      <a:pt x="0" y="74"/>
                    </a:cubicBezTo>
                    <a:cubicBezTo>
                      <a:pt x="0" y="73"/>
                      <a:pt x="0" y="73"/>
                      <a:pt x="0" y="72"/>
                    </a:cubicBezTo>
                    <a:cubicBezTo>
                      <a:pt x="1" y="72"/>
                      <a:pt x="1" y="71"/>
                      <a:pt x="2" y="71"/>
                    </a:cubicBezTo>
                    <a:cubicBezTo>
                      <a:pt x="16" y="69"/>
                      <a:pt x="16" y="69"/>
                      <a:pt x="16" y="69"/>
                    </a:cubicBezTo>
                    <a:cubicBezTo>
                      <a:pt x="17" y="67"/>
                      <a:pt x="18" y="64"/>
                      <a:pt x="19" y="62"/>
                    </a:cubicBezTo>
                    <a:cubicBezTo>
                      <a:pt x="17" y="59"/>
                      <a:pt x="14" y="55"/>
                      <a:pt x="11" y="51"/>
                    </a:cubicBezTo>
                    <a:cubicBezTo>
                      <a:pt x="10" y="50"/>
                      <a:pt x="10" y="50"/>
                      <a:pt x="10" y="49"/>
                    </a:cubicBezTo>
                    <a:cubicBezTo>
                      <a:pt x="10" y="48"/>
                      <a:pt x="10" y="48"/>
                      <a:pt x="11" y="47"/>
                    </a:cubicBezTo>
                    <a:cubicBezTo>
                      <a:pt x="12" y="45"/>
                      <a:pt x="15" y="42"/>
                      <a:pt x="19" y="39"/>
                    </a:cubicBezTo>
                    <a:cubicBezTo>
                      <a:pt x="22" y="35"/>
                      <a:pt x="25" y="33"/>
                      <a:pt x="26" y="33"/>
                    </a:cubicBezTo>
                    <a:cubicBezTo>
                      <a:pt x="27" y="33"/>
                      <a:pt x="28" y="33"/>
                      <a:pt x="28" y="34"/>
                    </a:cubicBezTo>
                    <a:cubicBezTo>
                      <a:pt x="39" y="42"/>
                      <a:pt x="39" y="42"/>
                      <a:pt x="39" y="42"/>
                    </a:cubicBezTo>
                    <a:cubicBezTo>
                      <a:pt x="41" y="41"/>
                      <a:pt x="44" y="40"/>
                      <a:pt x="46" y="39"/>
                    </a:cubicBezTo>
                    <a:cubicBezTo>
                      <a:pt x="47" y="32"/>
                      <a:pt x="48" y="28"/>
                      <a:pt x="48" y="25"/>
                    </a:cubicBezTo>
                    <a:cubicBezTo>
                      <a:pt x="49" y="23"/>
                      <a:pt x="50" y="22"/>
                      <a:pt x="51" y="22"/>
                    </a:cubicBezTo>
                    <a:cubicBezTo>
                      <a:pt x="69" y="22"/>
                      <a:pt x="69" y="22"/>
                      <a:pt x="69" y="22"/>
                    </a:cubicBezTo>
                    <a:cubicBezTo>
                      <a:pt x="70" y="22"/>
                      <a:pt x="70" y="23"/>
                      <a:pt x="71" y="23"/>
                    </a:cubicBezTo>
                    <a:cubicBezTo>
                      <a:pt x="71" y="24"/>
                      <a:pt x="72" y="24"/>
                      <a:pt x="72" y="25"/>
                    </a:cubicBezTo>
                    <a:cubicBezTo>
                      <a:pt x="74" y="39"/>
                      <a:pt x="74" y="39"/>
                      <a:pt x="74" y="39"/>
                    </a:cubicBezTo>
                    <a:cubicBezTo>
                      <a:pt x="76" y="40"/>
                      <a:pt x="78" y="41"/>
                      <a:pt x="81" y="42"/>
                    </a:cubicBezTo>
                    <a:cubicBezTo>
                      <a:pt x="92" y="34"/>
                      <a:pt x="92" y="34"/>
                      <a:pt x="92" y="34"/>
                    </a:cubicBezTo>
                    <a:cubicBezTo>
                      <a:pt x="93" y="33"/>
                      <a:pt x="93" y="33"/>
                      <a:pt x="94" y="33"/>
                    </a:cubicBezTo>
                    <a:cubicBezTo>
                      <a:pt x="95" y="33"/>
                      <a:pt x="95" y="33"/>
                      <a:pt x="96" y="34"/>
                    </a:cubicBezTo>
                    <a:cubicBezTo>
                      <a:pt x="105" y="42"/>
                      <a:pt x="110" y="47"/>
                      <a:pt x="110" y="49"/>
                    </a:cubicBezTo>
                    <a:cubicBezTo>
                      <a:pt x="110" y="50"/>
                      <a:pt x="109" y="50"/>
                      <a:pt x="109" y="51"/>
                    </a:cubicBezTo>
                    <a:cubicBezTo>
                      <a:pt x="108" y="52"/>
                      <a:pt x="107" y="54"/>
                      <a:pt x="105" y="56"/>
                    </a:cubicBezTo>
                    <a:cubicBezTo>
                      <a:pt x="103" y="58"/>
                      <a:pt x="102" y="60"/>
                      <a:pt x="101" y="62"/>
                    </a:cubicBezTo>
                    <a:cubicBezTo>
                      <a:pt x="102" y="65"/>
                      <a:pt x="103" y="67"/>
                      <a:pt x="104" y="69"/>
                    </a:cubicBezTo>
                    <a:cubicBezTo>
                      <a:pt x="118" y="72"/>
                      <a:pt x="118" y="72"/>
                      <a:pt x="118" y="72"/>
                    </a:cubicBezTo>
                    <a:cubicBezTo>
                      <a:pt x="119" y="72"/>
                      <a:pt x="120" y="72"/>
                      <a:pt x="120" y="73"/>
                    </a:cubicBezTo>
                    <a:cubicBezTo>
                      <a:pt x="120" y="73"/>
                      <a:pt x="121" y="74"/>
                      <a:pt x="121" y="74"/>
                    </a:cubicBezTo>
                    <a:close/>
                    <a:moveTo>
                      <a:pt x="77" y="100"/>
                    </a:moveTo>
                    <a:cubicBezTo>
                      <a:pt x="82" y="95"/>
                      <a:pt x="84" y="90"/>
                      <a:pt x="84" y="83"/>
                    </a:cubicBezTo>
                    <a:cubicBezTo>
                      <a:pt x="84" y="76"/>
                      <a:pt x="82" y="71"/>
                      <a:pt x="77" y="66"/>
                    </a:cubicBezTo>
                    <a:cubicBezTo>
                      <a:pt x="72" y="61"/>
                      <a:pt x="67" y="59"/>
                      <a:pt x="60" y="59"/>
                    </a:cubicBezTo>
                    <a:cubicBezTo>
                      <a:pt x="53" y="59"/>
                      <a:pt x="48" y="61"/>
                      <a:pt x="43" y="66"/>
                    </a:cubicBezTo>
                    <a:cubicBezTo>
                      <a:pt x="38" y="71"/>
                      <a:pt x="36" y="76"/>
                      <a:pt x="36" y="83"/>
                    </a:cubicBezTo>
                    <a:cubicBezTo>
                      <a:pt x="36" y="90"/>
                      <a:pt x="38" y="95"/>
                      <a:pt x="43" y="100"/>
                    </a:cubicBezTo>
                    <a:cubicBezTo>
                      <a:pt x="48" y="105"/>
                      <a:pt x="53" y="107"/>
                      <a:pt x="60" y="107"/>
                    </a:cubicBezTo>
                    <a:cubicBezTo>
                      <a:pt x="67" y="107"/>
                      <a:pt x="72" y="105"/>
                      <a:pt x="77" y="100"/>
                    </a:cubicBezTo>
                    <a:close/>
                    <a:moveTo>
                      <a:pt x="181" y="28"/>
                    </a:moveTo>
                    <a:cubicBezTo>
                      <a:pt x="181" y="41"/>
                      <a:pt x="181" y="41"/>
                      <a:pt x="181" y="41"/>
                    </a:cubicBezTo>
                    <a:cubicBezTo>
                      <a:pt x="181" y="42"/>
                      <a:pt x="176" y="43"/>
                      <a:pt x="167" y="44"/>
                    </a:cubicBezTo>
                    <a:cubicBezTo>
                      <a:pt x="166" y="46"/>
                      <a:pt x="165" y="47"/>
                      <a:pt x="164" y="49"/>
                    </a:cubicBezTo>
                    <a:cubicBezTo>
                      <a:pt x="167" y="56"/>
                      <a:pt x="169" y="60"/>
                      <a:pt x="169" y="62"/>
                    </a:cubicBezTo>
                    <a:cubicBezTo>
                      <a:pt x="169" y="62"/>
                      <a:pt x="169" y="63"/>
                      <a:pt x="169" y="63"/>
                    </a:cubicBezTo>
                    <a:cubicBezTo>
                      <a:pt x="161" y="67"/>
                      <a:pt x="157" y="69"/>
                      <a:pt x="157" y="69"/>
                    </a:cubicBezTo>
                    <a:cubicBezTo>
                      <a:pt x="156" y="69"/>
                      <a:pt x="155" y="68"/>
                      <a:pt x="153" y="65"/>
                    </a:cubicBezTo>
                    <a:cubicBezTo>
                      <a:pt x="150" y="62"/>
                      <a:pt x="149" y="60"/>
                      <a:pt x="148" y="59"/>
                    </a:cubicBezTo>
                    <a:cubicBezTo>
                      <a:pt x="146" y="59"/>
                      <a:pt x="145" y="59"/>
                      <a:pt x="145" y="59"/>
                    </a:cubicBezTo>
                    <a:cubicBezTo>
                      <a:pt x="144" y="59"/>
                      <a:pt x="143" y="59"/>
                      <a:pt x="142" y="59"/>
                    </a:cubicBezTo>
                    <a:cubicBezTo>
                      <a:pt x="141" y="60"/>
                      <a:pt x="139" y="62"/>
                      <a:pt x="137" y="65"/>
                    </a:cubicBezTo>
                    <a:cubicBezTo>
                      <a:pt x="135" y="68"/>
                      <a:pt x="133" y="69"/>
                      <a:pt x="133" y="69"/>
                    </a:cubicBezTo>
                    <a:cubicBezTo>
                      <a:pt x="133" y="69"/>
                      <a:pt x="129" y="67"/>
                      <a:pt x="121" y="63"/>
                    </a:cubicBezTo>
                    <a:cubicBezTo>
                      <a:pt x="121" y="63"/>
                      <a:pt x="121" y="62"/>
                      <a:pt x="121" y="62"/>
                    </a:cubicBezTo>
                    <a:cubicBezTo>
                      <a:pt x="121" y="60"/>
                      <a:pt x="122" y="56"/>
                      <a:pt x="125" y="49"/>
                    </a:cubicBezTo>
                    <a:cubicBezTo>
                      <a:pt x="124" y="47"/>
                      <a:pt x="123" y="46"/>
                      <a:pt x="123" y="44"/>
                    </a:cubicBezTo>
                    <a:cubicBezTo>
                      <a:pt x="113" y="43"/>
                      <a:pt x="109" y="42"/>
                      <a:pt x="109" y="41"/>
                    </a:cubicBezTo>
                    <a:cubicBezTo>
                      <a:pt x="109" y="28"/>
                      <a:pt x="109" y="28"/>
                      <a:pt x="109" y="28"/>
                    </a:cubicBezTo>
                    <a:cubicBezTo>
                      <a:pt x="109" y="27"/>
                      <a:pt x="113" y="26"/>
                      <a:pt x="123" y="25"/>
                    </a:cubicBezTo>
                    <a:cubicBezTo>
                      <a:pt x="123" y="23"/>
                      <a:pt x="124" y="22"/>
                      <a:pt x="125" y="20"/>
                    </a:cubicBezTo>
                    <a:cubicBezTo>
                      <a:pt x="122" y="13"/>
                      <a:pt x="121" y="9"/>
                      <a:pt x="121" y="7"/>
                    </a:cubicBezTo>
                    <a:cubicBezTo>
                      <a:pt x="121" y="7"/>
                      <a:pt x="121" y="7"/>
                      <a:pt x="121" y="6"/>
                    </a:cubicBezTo>
                    <a:cubicBezTo>
                      <a:pt x="121" y="6"/>
                      <a:pt x="122" y="6"/>
                      <a:pt x="124" y="4"/>
                    </a:cubicBezTo>
                    <a:cubicBezTo>
                      <a:pt x="126" y="3"/>
                      <a:pt x="128" y="2"/>
                      <a:pt x="130" y="1"/>
                    </a:cubicBezTo>
                    <a:cubicBezTo>
                      <a:pt x="132" y="0"/>
                      <a:pt x="133" y="0"/>
                      <a:pt x="133" y="0"/>
                    </a:cubicBezTo>
                    <a:cubicBezTo>
                      <a:pt x="133" y="0"/>
                      <a:pt x="135" y="1"/>
                      <a:pt x="137" y="4"/>
                    </a:cubicBezTo>
                    <a:cubicBezTo>
                      <a:pt x="139" y="7"/>
                      <a:pt x="141" y="9"/>
                      <a:pt x="142" y="11"/>
                    </a:cubicBezTo>
                    <a:cubicBezTo>
                      <a:pt x="143" y="10"/>
                      <a:pt x="144" y="10"/>
                      <a:pt x="145" y="10"/>
                    </a:cubicBezTo>
                    <a:cubicBezTo>
                      <a:pt x="145" y="10"/>
                      <a:pt x="146" y="10"/>
                      <a:pt x="148" y="11"/>
                    </a:cubicBezTo>
                    <a:cubicBezTo>
                      <a:pt x="151" y="6"/>
                      <a:pt x="154" y="3"/>
                      <a:pt x="156" y="0"/>
                    </a:cubicBezTo>
                    <a:cubicBezTo>
                      <a:pt x="157" y="0"/>
                      <a:pt x="157" y="0"/>
                      <a:pt x="157" y="0"/>
                    </a:cubicBezTo>
                    <a:cubicBezTo>
                      <a:pt x="157" y="0"/>
                      <a:pt x="161" y="2"/>
                      <a:pt x="169" y="6"/>
                    </a:cubicBezTo>
                    <a:cubicBezTo>
                      <a:pt x="169" y="7"/>
                      <a:pt x="169" y="7"/>
                      <a:pt x="169" y="7"/>
                    </a:cubicBezTo>
                    <a:cubicBezTo>
                      <a:pt x="169" y="9"/>
                      <a:pt x="167" y="13"/>
                      <a:pt x="164" y="20"/>
                    </a:cubicBezTo>
                    <a:cubicBezTo>
                      <a:pt x="165" y="22"/>
                      <a:pt x="166" y="23"/>
                      <a:pt x="167" y="25"/>
                    </a:cubicBezTo>
                    <a:cubicBezTo>
                      <a:pt x="176" y="26"/>
                      <a:pt x="181" y="27"/>
                      <a:pt x="181" y="28"/>
                    </a:cubicBezTo>
                    <a:close/>
                    <a:moveTo>
                      <a:pt x="181" y="125"/>
                    </a:moveTo>
                    <a:cubicBezTo>
                      <a:pt x="181" y="138"/>
                      <a:pt x="181" y="138"/>
                      <a:pt x="181" y="138"/>
                    </a:cubicBezTo>
                    <a:cubicBezTo>
                      <a:pt x="181" y="139"/>
                      <a:pt x="176" y="140"/>
                      <a:pt x="167" y="141"/>
                    </a:cubicBezTo>
                    <a:cubicBezTo>
                      <a:pt x="166" y="143"/>
                      <a:pt x="165" y="144"/>
                      <a:pt x="164" y="146"/>
                    </a:cubicBezTo>
                    <a:cubicBezTo>
                      <a:pt x="167" y="153"/>
                      <a:pt x="169" y="157"/>
                      <a:pt x="169" y="159"/>
                    </a:cubicBezTo>
                    <a:cubicBezTo>
                      <a:pt x="169" y="159"/>
                      <a:pt x="169" y="159"/>
                      <a:pt x="169" y="160"/>
                    </a:cubicBezTo>
                    <a:cubicBezTo>
                      <a:pt x="161" y="164"/>
                      <a:pt x="157" y="166"/>
                      <a:pt x="157" y="166"/>
                    </a:cubicBezTo>
                    <a:cubicBezTo>
                      <a:pt x="156" y="166"/>
                      <a:pt x="155" y="165"/>
                      <a:pt x="153" y="162"/>
                    </a:cubicBezTo>
                    <a:cubicBezTo>
                      <a:pt x="150" y="159"/>
                      <a:pt x="149" y="157"/>
                      <a:pt x="148" y="155"/>
                    </a:cubicBezTo>
                    <a:cubicBezTo>
                      <a:pt x="146" y="155"/>
                      <a:pt x="145" y="156"/>
                      <a:pt x="145" y="156"/>
                    </a:cubicBezTo>
                    <a:cubicBezTo>
                      <a:pt x="144" y="156"/>
                      <a:pt x="143" y="155"/>
                      <a:pt x="142" y="155"/>
                    </a:cubicBezTo>
                    <a:cubicBezTo>
                      <a:pt x="141" y="157"/>
                      <a:pt x="139" y="159"/>
                      <a:pt x="137" y="162"/>
                    </a:cubicBezTo>
                    <a:cubicBezTo>
                      <a:pt x="135" y="165"/>
                      <a:pt x="133" y="166"/>
                      <a:pt x="133" y="166"/>
                    </a:cubicBezTo>
                    <a:cubicBezTo>
                      <a:pt x="133" y="166"/>
                      <a:pt x="129" y="164"/>
                      <a:pt x="121" y="160"/>
                    </a:cubicBezTo>
                    <a:cubicBezTo>
                      <a:pt x="121" y="159"/>
                      <a:pt x="121" y="159"/>
                      <a:pt x="121" y="159"/>
                    </a:cubicBezTo>
                    <a:cubicBezTo>
                      <a:pt x="121" y="157"/>
                      <a:pt x="122" y="153"/>
                      <a:pt x="125" y="146"/>
                    </a:cubicBezTo>
                    <a:cubicBezTo>
                      <a:pt x="124" y="144"/>
                      <a:pt x="123" y="143"/>
                      <a:pt x="123" y="141"/>
                    </a:cubicBezTo>
                    <a:cubicBezTo>
                      <a:pt x="113" y="140"/>
                      <a:pt x="109" y="139"/>
                      <a:pt x="109" y="138"/>
                    </a:cubicBezTo>
                    <a:cubicBezTo>
                      <a:pt x="109" y="125"/>
                      <a:pt x="109" y="125"/>
                      <a:pt x="109" y="125"/>
                    </a:cubicBezTo>
                    <a:cubicBezTo>
                      <a:pt x="109" y="124"/>
                      <a:pt x="113" y="123"/>
                      <a:pt x="123" y="122"/>
                    </a:cubicBezTo>
                    <a:cubicBezTo>
                      <a:pt x="123" y="120"/>
                      <a:pt x="124" y="118"/>
                      <a:pt x="125" y="117"/>
                    </a:cubicBezTo>
                    <a:cubicBezTo>
                      <a:pt x="122" y="110"/>
                      <a:pt x="121" y="105"/>
                      <a:pt x="121" y="104"/>
                    </a:cubicBezTo>
                    <a:cubicBezTo>
                      <a:pt x="121" y="104"/>
                      <a:pt x="121" y="103"/>
                      <a:pt x="121" y="103"/>
                    </a:cubicBezTo>
                    <a:cubicBezTo>
                      <a:pt x="121" y="103"/>
                      <a:pt x="122" y="102"/>
                      <a:pt x="124" y="101"/>
                    </a:cubicBezTo>
                    <a:cubicBezTo>
                      <a:pt x="126" y="100"/>
                      <a:pt x="128" y="99"/>
                      <a:pt x="130" y="98"/>
                    </a:cubicBezTo>
                    <a:cubicBezTo>
                      <a:pt x="132" y="97"/>
                      <a:pt x="133" y="97"/>
                      <a:pt x="133" y="97"/>
                    </a:cubicBezTo>
                    <a:cubicBezTo>
                      <a:pt x="133" y="97"/>
                      <a:pt x="135" y="98"/>
                      <a:pt x="137" y="101"/>
                    </a:cubicBezTo>
                    <a:cubicBezTo>
                      <a:pt x="139" y="104"/>
                      <a:pt x="141" y="106"/>
                      <a:pt x="142" y="107"/>
                    </a:cubicBezTo>
                    <a:cubicBezTo>
                      <a:pt x="143" y="107"/>
                      <a:pt x="144" y="107"/>
                      <a:pt x="145" y="107"/>
                    </a:cubicBezTo>
                    <a:cubicBezTo>
                      <a:pt x="145" y="107"/>
                      <a:pt x="146" y="107"/>
                      <a:pt x="148" y="107"/>
                    </a:cubicBezTo>
                    <a:cubicBezTo>
                      <a:pt x="151" y="103"/>
                      <a:pt x="154" y="99"/>
                      <a:pt x="156" y="97"/>
                    </a:cubicBezTo>
                    <a:cubicBezTo>
                      <a:pt x="157" y="97"/>
                      <a:pt x="157" y="97"/>
                      <a:pt x="157" y="97"/>
                    </a:cubicBezTo>
                    <a:cubicBezTo>
                      <a:pt x="157" y="97"/>
                      <a:pt x="161" y="99"/>
                      <a:pt x="169" y="103"/>
                    </a:cubicBezTo>
                    <a:cubicBezTo>
                      <a:pt x="169" y="103"/>
                      <a:pt x="169" y="104"/>
                      <a:pt x="169" y="104"/>
                    </a:cubicBezTo>
                    <a:cubicBezTo>
                      <a:pt x="169" y="105"/>
                      <a:pt x="167" y="110"/>
                      <a:pt x="164" y="117"/>
                    </a:cubicBezTo>
                    <a:cubicBezTo>
                      <a:pt x="165" y="118"/>
                      <a:pt x="166" y="120"/>
                      <a:pt x="167" y="122"/>
                    </a:cubicBezTo>
                    <a:cubicBezTo>
                      <a:pt x="176" y="123"/>
                      <a:pt x="181" y="124"/>
                      <a:pt x="181" y="125"/>
                    </a:cubicBezTo>
                    <a:close/>
                    <a:moveTo>
                      <a:pt x="157" y="35"/>
                    </a:moveTo>
                    <a:cubicBezTo>
                      <a:pt x="157" y="31"/>
                      <a:pt x="156" y="28"/>
                      <a:pt x="153" y="26"/>
                    </a:cubicBezTo>
                    <a:cubicBezTo>
                      <a:pt x="151" y="24"/>
                      <a:pt x="148" y="22"/>
                      <a:pt x="145" y="22"/>
                    </a:cubicBezTo>
                    <a:cubicBezTo>
                      <a:pt x="142" y="22"/>
                      <a:pt x="139" y="24"/>
                      <a:pt x="136" y="26"/>
                    </a:cubicBezTo>
                    <a:cubicBezTo>
                      <a:pt x="134" y="28"/>
                      <a:pt x="133" y="31"/>
                      <a:pt x="133" y="35"/>
                    </a:cubicBezTo>
                    <a:cubicBezTo>
                      <a:pt x="133" y="38"/>
                      <a:pt x="134" y="41"/>
                      <a:pt x="136" y="43"/>
                    </a:cubicBezTo>
                    <a:cubicBezTo>
                      <a:pt x="139" y="45"/>
                      <a:pt x="141" y="47"/>
                      <a:pt x="145" y="47"/>
                    </a:cubicBezTo>
                    <a:cubicBezTo>
                      <a:pt x="148" y="47"/>
                      <a:pt x="151" y="45"/>
                      <a:pt x="153" y="43"/>
                    </a:cubicBezTo>
                    <a:cubicBezTo>
                      <a:pt x="156" y="41"/>
                      <a:pt x="157" y="38"/>
                      <a:pt x="157" y="35"/>
                    </a:cubicBezTo>
                    <a:close/>
                    <a:moveTo>
                      <a:pt x="157" y="131"/>
                    </a:moveTo>
                    <a:cubicBezTo>
                      <a:pt x="157" y="128"/>
                      <a:pt x="156" y="125"/>
                      <a:pt x="153" y="123"/>
                    </a:cubicBezTo>
                    <a:cubicBezTo>
                      <a:pt x="151" y="120"/>
                      <a:pt x="148" y="119"/>
                      <a:pt x="145" y="119"/>
                    </a:cubicBezTo>
                    <a:cubicBezTo>
                      <a:pt x="142" y="119"/>
                      <a:pt x="139" y="120"/>
                      <a:pt x="136" y="123"/>
                    </a:cubicBezTo>
                    <a:cubicBezTo>
                      <a:pt x="134" y="125"/>
                      <a:pt x="133" y="128"/>
                      <a:pt x="133" y="131"/>
                    </a:cubicBezTo>
                    <a:cubicBezTo>
                      <a:pt x="133" y="135"/>
                      <a:pt x="134" y="138"/>
                      <a:pt x="136" y="140"/>
                    </a:cubicBezTo>
                    <a:cubicBezTo>
                      <a:pt x="139" y="142"/>
                      <a:pt x="141" y="143"/>
                      <a:pt x="145" y="143"/>
                    </a:cubicBezTo>
                    <a:cubicBezTo>
                      <a:pt x="148" y="143"/>
                      <a:pt x="151" y="142"/>
                      <a:pt x="153" y="140"/>
                    </a:cubicBezTo>
                    <a:cubicBezTo>
                      <a:pt x="156" y="138"/>
                      <a:pt x="157" y="135"/>
                      <a:pt x="157" y="131"/>
                    </a:cubicBezTo>
                    <a:close/>
                  </a:path>
                </a:pathLst>
              </a:custGeom>
              <a:solidFill>
                <a:srgbClr val="50849F"/>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68" name="Picture 4" descr="CPU - Free computer icons">
              <a:extLst>
                <a:ext uri="{FF2B5EF4-FFF2-40B4-BE49-F238E27FC236}">
                  <a16:creationId xmlns:a16="http://schemas.microsoft.com/office/drawing/2014/main" id="{315C65D5-CA3F-4A89-A2BA-A70CCCE27FAA}"/>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422195" y="4065326"/>
              <a:ext cx="548723" cy="548723"/>
            </a:xfrm>
            <a:prstGeom prst="rect">
              <a:avLst/>
            </a:prstGeom>
            <a:noFill/>
            <a:extLst>
              <a:ext uri="{909E8E84-426E-40DD-AFC4-6F175D3DCCD1}">
                <a14:hiddenFill xmlns:a14="http://schemas.microsoft.com/office/drawing/2010/main">
                  <a:solidFill>
                    <a:srgbClr val="FFFFFF"/>
                  </a:solidFill>
                </a14:hiddenFill>
              </a:ext>
            </a:extLst>
          </p:spPr>
        </p:pic>
        <p:grpSp>
          <p:nvGrpSpPr>
            <p:cNvPr id="69" name="Grupo 68">
              <a:extLst>
                <a:ext uri="{FF2B5EF4-FFF2-40B4-BE49-F238E27FC236}">
                  <a16:creationId xmlns:a16="http://schemas.microsoft.com/office/drawing/2014/main" id="{02CB95B2-1579-4F96-AFEA-1FAAA0E6BFB1}"/>
                </a:ext>
              </a:extLst>
            </p:cNvPr>
            <p:cNvGrpSpPr/>
            <p:nvPr/>
          </p:nvGrpSpPr>
          <p:grpSpPr>
            <a:xfrm>
              <a:off x="6358225" y="3241147"/>
              <a:ext cx="715950" cy="621239"/>
              <a:chOff x="5612181" y="3039565"/>
              <a:chExt cx="715950" cy="621239"/>
            </a:xfrm>
          </p:grpSpPr>
          <p:pic>
            <p:nvPicPr>
              <p:cNvPr id="79" name="Picture 8" descr="Cloud free vector icons designed by iconixar | Free icons, Cloud icon,  Vector icon design">
                <a:extLst>
                  <a:ext uri="{FF2B5EF4-FFF2-40B4-BE49-F238E27FC236}">
                    <a16:creationId xmlns:a16="http://schemas.microsoft.com/office/drawing/2014/main" id="{F9C5D4C2-797D-42DA-B003-ED983B115500}"/>
                  </a:ext>
                </a:extLst>
              </p:cNvPr>
              <p:cNvPicPr>
                <a:picLocks noChangeAspect="1" noChangeArrowheads="1"/>
              </p:cNvPicPr>
              <p:nvPr/>
            </p:nvPicPr>
            <p:blipFill>
              <a:blip r:embed="rId2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43356" y="3039565"/>
                <a:ext cx="584775" cy="584775"/>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6" descr="Vector Icono Del Servidor PNG , Conectar, Datos, Diseño PNG y Vector para  Descargar Gratis | Pngtree">
                <a:extLst>
                  <a:ext uri="{FF2B5EF4-FFF2-40B4-BE49-F238E27FC236}">
                    <a16:creationId xmlns:a16="http://schemas.microsoft.com/office/drawing/2014/main" id="{1D4F226D-E0CD-4DF3-9524-863187E86391}"/>
                  </a:ext>
                </a:extLst>
              </p:cNvPr>
              <p:cNvPicPr>
                <a:picLocks noChangeAspect="1" noChangeArrowheads="1"/>
              </p:cNvPicPr>
              <p:nvPr/>
            </p:nvPicPr>
            <p:blipFill>
              <a:blip r:embed="rId23"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5612181" y="3156411"/>
                <a:ext cx="504393" cy="504393"/>
              </a:xfrm>
              <a:prstGeom prst="rect">
                <a:avLst/>
              </a:prstGeom>
              <a:noFill/>
              <a:extLst>
                <a:ext uri="{909E8E84-426E-40DD-AFC4-6F175D3DCCD1}">
                  <a14:hiddenFill xmlns:a14="http://schemas.microsoft.com/office/drawing/2010/main">
                    <a:solidFill>
                      <a:srgbClr val="FFFFFF"/>
                    </a:solidFill>
                  </a14:hiddenFill>
                </a:ext>
              </a:extLst>
            </p:spPr>
          </p:pic>
        </p:grpSp>
        <p:sp>
          <p:nvSpPr>
            <p:cNvPr id="70" name="Rectángulo: esquinas redondeadas 69">
              <a:extLst>
                <a:ext uri="{FF2B5EF4-FFF2-40B4-BE49-F238E27FC236}">
                  <a16:creationId xmlns:a16="http://schemas.microsoft.com/office/drawing/2014/main" id="{34A1388F-96DE-4431-B778-7CF0A725A2D9}"/>
                </a:ext>
              </a:extLst>
            </p:cNvPr>
            <p:cNvSpPr/>
            <p:nvPr/>
          </p:nvSpPr>
          <p:spPr bwMode="auto">
            <a:xfrm>
              <a:off x="6254148" y="2910502"/>
              <a:ext cx="847120" cy="2935912"/>
            </a:xfrm>
            <a:prstGeom prst="roundRect">
              <a:avLst/>
            </a:prstGeom>
            <a:noFill/>
            <a:ln w="28575" cap="flat" cmpd="sng" algn="ctr">
              <a:solidFill>
                <a:schemeClr val="accent6">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Arial" pitchFamily="34" charset="0"/>
              </a:endParaRPr>
            </a:p>
          </p:txBody>
        </p:sp>
        <p:grpSp>
          <p:nvGrpSpPr>
            <p:cNvPr id="71" name="Grupo 70">
              <a:extLst>
                <a:ext uri="{FF2B5EF4-FFF2-40B4-BE49-F238E27FC236}">
                  <a16:creationId xmlns:a16="http://schemas.microsoft.com/office/drawing/2014/main" id="{76344B0F-2E0A-4373-8371-DEF74E3CF11D}"/>
                </a:ext>
              </a:extLst>
            </p:cNvPr>
            <p:cNvGrpSpPr/>
            <p:nvPr/>
          </p:nvGrpSpPr>
          <p:grpSpPr>
            <a:xfrm>
              <a:off x="6319733" y="4801285"/>
              <a:ext cx="715950" cy="621239"/>
              <a:chOff x="5612181" y="3039565"/>
              <a:chExt cx="715950" cy="621239"/>
            </a:xfrm>
          </p:grpSpPr>
          <p:pic>
            <p:nvPicPr>
              <p:cNvPr id="77" name="Picture 8" descr="Cloud free vector icons designed by iconixar | Free icons, Cloud icon,  Vector icon design">
                <a:extLst>
                  <a:ext uri="{FF2B5EF4-FFF2-40B4-BE49-F238E27FC236}">
                    <a16:creationId xmlns:a16="http://schemas.microsoft.com/office/drawing/2014/main" id="{6FDB8F6C-E87A-4922-8E52-BCDF3557C7B6}"/>
                  </a:ext>
                </a:extLst>
              </p:cNvPr>
              <p:cNvPicPr>
                <a:picLocks noChangeAspect="1" noChangeArrowheads="1"/>
              </p:cNvPicPr>
              <p:nvPr/>
            </p:nvPicPr>
            <p:blipFill>
              <a:blip r:embed="rId2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43356" y="3039565"/>
                <a:ext cx="584775" cy="584775"/>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Vector Icono Del Servidor PNG , Conectar, Datos, Diseño PNG y Vector para  Descargar Gratis | Pngtree">
                <a:extLst>
                  <a:ext uri="{FF2B5EF4-FFF2-40B4-BE49-F238E27FC236}">
                    <a16:creationId xmlns:a16="http://schemas.microsoft.com/office/drawing/2014/main" id="{BBB91DE1-C118-4F36-9364-FE0CB23B5ED1}"/>
                  </a:ext>
                </a:extLst>
              </p:cNvPr>
              <p:cNvPicPr>
                <a:picLocks noChangeAspect="1" noChangeArrowheads="1"/>
              </p:cNvPicPr>
              <p:nvPr/>
            </p:nvPicPr>
            <p:blipFill>
              <a:blip r:embed="rId23"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5612181" y="3156411"/>
                <a:ext cx="504393" cy="504393"/>
              </a:xfrm>
              <a:prstGeom prst="rect">
                <a:avLst/>
              </a:prstGeom>
              <a:noFill/>
              <a:extLst>
                <a:ext uri="{909E8E84-426E-40DD-AFC4-6F175D3DCCD1}">
                  <a14:hiddenFill xmlns:a14="http://schemas.microsoft.com/office/drawing/2010/main">
                    <a:solidFill>
                      <a:srgbClr val="FFFFFF"/>
                    </a:solidFill>
                  </a14:hiddenFill>
                </a:ext>
              </a:extLst>
            </p:spPr>
          </p:pic>
        </p:grpSp>
        <p:sp>
          <p:nvSpPr>
            <p:cNvPr id="72" name="CuadroTexto 71">
              <a:extLst>
                <a:ext uri="{FF2B5EF4-FFF2-40B4-BE49-F238E27FC236}">
                  <a16:creationId xmlns:a16="http://schemas.microsoft.com/office/drawing/2014/main" id="{70336092-51AF-4A02-91D1-C6A34AC0C0D1}"/>
                </a:ext>
              </a:extLst>
            </p:cNvPr>
            <p:cNvSpPr txBox="1"/>
            <p:nvPr/>
          </p:nvSpPr>
          <p:spPr>
            <a:xfrm>
              <a:off x="6233274" y="5919663"/>
              <a:ext cx="959602" cy="461665"/>
            </a:xfrm>
            <a:prstGeom prst="rect">
              <a:avLst/>
            </a:prstGeom>
            <a:noFill/>
          </p:spPr>
          <p:txBody>
            <a:bodyPr wrap="square" rtlCol="0">
              <a:spAutoFit/>
            </a:bodyPr>
            <a:lstStyle/>
            <a:p>
              <a:pPr algn="ctr"/>
              <a:r>
                <a:rPr lang="eu-ES" sz="800" dirty="0">
                  <a:solidFill>
                    <a:srgbClr val="044AD1"/>
                  </a:solidFill>
                </a:rPr>
                <a:t>DATA FRONTEND SERVERS</a:t>
              </a:r>
              <a:endParaRPr lang="es-ES" sz="800" dirty="0">
                <a:solidFill>
                  <a:srgbClr val="044AD1"/>
                </a:solidFill>
              </a:endParaRPr>
            </a:p>
          </p:txBody>
        </p:sp>
        <p:pic>
          <p:nvPicPr>
            <p:cNvPr id="73" name="Picture 4" descr="SAVVY DATA SYSTEMS: “Somos industria, explotamos datos, generamos negocio…”  - SPRI">
              <a:extLst>
                <a:ext uri="{FF2B5EF4-FFF2-40B4-BE49-F238E27FC236}">
                  <a16:creationId xmlns:a16="http://schemas.microsoft.com/office/drawing/2014/main" id="{117045D6-2FA7-4BA2-9C61-A84A71C7E32F}"/>
                </a:ext>
              </a:extLst>
            </p:cNvPr>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49658" y="3267034"/>
              <a:ext cx="439718" cy="90959"/>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SAVVY DATA SYSTEMS: “Somos industria, explotamos datos, generamos negocio…”  - SPRI">
              <a:extLst>
                <a:ext uri="{FF2B5EF4-FFF2-40B4-BE49-F238E27FC236}">
                  <a16:creationId xmlns:a16="http://schemas.microsoft.com/office/drawing/2014/main" id="{4A6FFE8E-1F36-486B-BD89-C705D8DE5442}"/>
                </a:ext>
              </a:extLst>
            </p:cNvPr>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7490" y="4847815"/>
              <a:ext cx="439718" cy="90959"/>
            </a:xfrm>
            <a:prstGeom prst="rect">
              <a:avLst/>
            </a:prstGeom>
            <a:noFill/>
            <a:extLst>
              <a:ext uri="{909E8E84-426E-40DD-AFC4-6F175D3DCCD1}">
                <a14:hiddenFill xmlns:a14="http://schemas.microsoft.com/office/drawing/2010/main">
                  <a:solidFill>
                    <a:srgbClr val="FFFFFF"/>
                  </a:solidFill>
                </a14:hiddenFill>
              </a:ext>
            </a:extLst>
          </p:spPr>
        </p:pic>
        <p:sp>
          <p:nvSpPr>
            <p:cNvPr id="75" name="Rectángulo: esquinas redondeadas 74">
              <a:extLst>
                <a:ext uri="{FF2B5EF4-FFF2-40B4-BE49-F238E27FC236}">
                  <a16:creationId xmlns:a16="http://schemas.microsoft.com/office/drawing/2014/main" id="{D4F63B35-3FCB-49D8-976A-226FB50C5C8C}"/>
                </a:ext>
              </a:extLst>
            </p:cNvPr>
            <p:cNvSpPr/>
            <p:nvPr/>
          </p:nvSpPr>
          <p:spPr bwMode="auto">
            <a:xfrm>
              <a:off x="7207228" y="2909495"/>
              <a:ext cx="847120" cy="2935912"/>
            </a:xfrm>
            <a:prstGeom prst="roundRect">
              <a:avLst/>
            </a:prstGeom>
            <a:noFill/>
            <a:ln w="28575" cap="flat" cmpd="sng" algn="ctr">
              <a:solidFill>
                <a:schemeClr val="accent6">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Arial" pitchFamily="34" charset="0"/>
              </a:endParaRPr>
            </a:p>
          </p:txBody>
        </p:sp>
        <p:sp>
          <p:nvSpPr>
            <p:cNvPr id="76" name="CuadroTexto 75">
              <a:extLst>
                <a:ext uri="{FF2B5EF4-FFF2-40B4-BE49-F238E27FC236}">
                  <a16:creationId xmlns:a16="http://schemas.microsoft.com/office/drawing/2014/main" id="{2DC13EFD-5ED6-4456-9B77-1044AA725ED3}"/>
                </a:ext>
              </a:extLst>
            </p:cNvPr>
            <p:cNvSpPr txBox="1"/>
            <p:nvPr/>
          </p:nvSpPr>
          <p:spPr>
            <a:xfrm>
              <a:off x="7166754" y="5923793"/>
              <a:ext cx="959602" cy="338554"/>
            </a:xfrm>
            <a:prstGeom prst="rect">
              <a:avLst/>
            </a:prstGeom>
            <a:noFill/>
          </p:spPr>
          <p:txBody>
            <a:bodyPr wrap="square" rtlCol="0">
              <a:spAutoFit/>
            </a:bodyPr>
            <a:lstStyle/>
            <a:p>
              <a:pPr algn="ctr"/>
              <a:r>
                <a:rPr lang="eu-ES" sz="800" dirty="0">
                  <a:solidFill>
                    <a:srgbClr val="044AD1"/>
                  </a:solidFill>
                </a:rPr>
                <a:t>CLOUD DATALAKE</a:t>
              </a:r>
              <a:endParaRPr lang="es-ES" sz="800" dirty="0">
                <a:solidFill>
                  <a:srgbClr val="044AD1"/>
                </a:solidFill>
              </a:endParaRPr>
            </a:p>
          </p:txBody>
        </p:sp>
      </p:grpSp>
      <p:grpSp>
        <p:nvGrpSpPr>
          <p:cNvPr id="83" name="Grupo 82">
            <a:extLst>
              <a:ext uri="{FF2B5EF4-FFF2-40B4-BE49-F238E27FC236}">
                <a16:creationId xmlns:a16="http://schemas.microsoft.com/office/drawing/2014/main" id="{25D012CC-9F95-4E82-866A-F4B8CDF43576}"/>
              </a:ext>
            </a:extLst>
          </p:cNvPr>
          <p:cNvGrpSpPr/>
          <p:nvPr/>
        </p:nvGrpSpPr>
        <p:grpSpPr>
          <a:xfrm>
            <a:off x="4380702" y="2556167"/>
            <a:ext cx="1967817" cy="3463221"/>
            <a:chOff x="2509955" y="2910502"/>
            <a:chExt cx="1967817" cy="3463221"/>
          </a:xfrm>
        </p:grpSpPr>
        <p:grpSp>
          <p:nvGrpSpPr>
            <p:cNvPr id="84" name="Grupo 83">
              <a:extLst>
                <a:ext uri="{FF2B5EF4-FFF2-40B4-BE49-F238E27FC236}">
                  <a16:creationId xmlns:a16="http://schemas.microsoft.com/office/drawing/2014/main" id="{CC3F8EB2-87D2-4FB8-A0ED-6BE7EEC94E38}"/>
                </a:ext>
              </a:extLst>
            </p:cNvPr>
            <p:cNvGrpSpPr/>
            <p:nvPr/>
          </p:nvGrpSpPr>
          <p:grpSpPr>
            <a:xfrm>
              <a:off x="3337543" y="2910502"/>
              <a:ext cx="1140229" cy="3463221"/>
              <a:chOff x="3337543" y="2910502"/>
              <a:chExt cx="1140229" cy="3463221"/>
            </a:xfrm>
          </p:grpSpPr>
          <p:pic>
            <p:nvPicPr>
              <p:cNvPr id="87" name="Imagen 86">
                <a:extLst>
                  <a:ext uri="{FF2B5EF4-FFF2-40B4-BE49-F238E27FC236}">
                    <a16:creationId xmlns:a16="http://schemas.microsoft.com/office/drawing/2014/main" id="{28F076F1-A574-446E-8565-90829088B521}"/>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515905" y="3741280"/>
                <a:ext cx="919785" cy="688306"/>
              </a:xfrm>
              <a:prstGeom prst="rect">
                <a:avLst/>
              </a:prstGeom>
            </p:spPr>
          </p:pic>
          <p:pic>
            <p:nvPicPr>
              <p:cNvPr id="88" name="Picture 2" descr="Módulo de interfaz Profibus-DP - SAI-AU series - Weidmüller">
                <a:extLst>
                  <a:ext uri="{FF2B5EF4-FFF2-40B4-BE49-F238E27FC236}">
                    <a16:creationId xmlns:a16="http://schemas.microsoft.com/office/drawing/2014/main" id="{82706A0E-E845-4FB1-8D90-34C531790F02}"/>
                  </a:ext>
                </a:extLst>
              </p:cNvPr>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t="16648" b="8718"/>
              <a:stretch/>
            </p:blipFill>
            <p:spPr bwMode="auto">
              <a:xfrm>
                <a:off x="3675724" y="4421870"/>
                <a:ext cx="600146" cy="447915"/>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Ingeteam - ja2015 - XXXVI Jornadas de Automática - ja2015 - 2015 - UPV/EHU">
                <a:extLst>
                  <a:ext uri="{FF2B5EF4-FFF2-40B4-BE49-F238E27FC236}">
                    <a16:creationId xmlns:a16="http://schemas.microsoft.com/office/drawing/2014/main" id="{F57C6968-1B09-4481-A3AC-1DB75FC7675E}"/>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860267" y="4368742"/>
                <a:ext cx="494538" cy="106721"/>
              </a:xfrm>
              <a:prstGeom prst="rect">
                <a:avLst/>
              </a:prstGeom>
              <a:noFill/>
              <a:extLst>
                <a:ext uri="{909E8E84-426E-40DD-AFC4-6F175D3DCCD1}">
                  <a14:hiddenFill xmlns:a14="http://schemas.microsoft.com/office/drawing/2010/main">
                    <a:solidFill>
                      <a:srgbClr val="FFFFFF"/>
                    </a:solidFill>
                  </a14:hiddenFill>
                </a:ext>
              </a:extLst>
            </p:spPr>
          </p:pic>
          <p:sp>
            <p:nvSpPr>
              <p:cNvPr id="90" name="Rectángulo: esquinas redondeadas 89">
                <a:extLst>
                  <a:ext uri="{FF2B5EF4-FFF2-40B4-BE49-F238E27FC236}">
                    <a16:creationId xmlns:a16="http://schemas.microsoft.com/office/drawing/2014/main" id="{B2750B77-F4CA-4B30-BDB2-12BE61051975}"/>
                  </a:ext>
                </a:extLst>
              </p:cNvPr>
              <p:cNvSpPr/>
              <p:nvPr/>
            </p:nvSpPr>
            <p:spPr bwMode="auto">
              <a:xfrm>
                <a:off x="3552238" y="2910502"/>
                <a:ext cx="847120" cy="2935912"/>
              </a:xfrm>
              <a:prstGeom prst="roundRect">
                <a:avLst/>
              </a:prstGeom>
              <a:noFill/>
              <a:ln w="28575" cap="flat" cmpd="sng" algn="ctr">
                <a:solidFill>
                  <a:schemeClr val="accent6">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Arial" pitchFamily="34" charset="0"/>
                </a:endParaRPr>
              </a:p>
            </p:txBody>
          </p:sp>
          <p:sp>
            <p:nvSpPr>
              <p:cNvPr id="91" name="CuadroTexto 90">
                <a:extLst>
                  <a:ext uri="{FF2B5EF4-FFF2-40B4-BE49-F238E27FC236}">
                    <a16:creationId xmlns:a16="http://schemas.microsoft.com/office/drawing/2014/main" id="{0B748F12-B233-4534-9B7D-BACD6343242D}"/>
                  </a:ext>
                </a:extLst>
              </p:cNvPr>
              <p:cNvSpPr txBox="1"/>
              <p:nvPr/>
            </p:nvSpPr>
            <p:spPr>
              <a:xfrm>
                <a:off x="3518170" y="5912058"/>
                <a:ext cx="959602" cy="461665"/>
              </a:xfrm>
              <a:prstGeom prst="rect">
                <a:avLst/>
              </a:prstGeom>
              <a:noFill/>
            </p:spPr>
            <p:txBody>
              <a:bodyPr wrap="square" rtlCol="0">
                <a:spAutoFit/>
              </a:bodyPr>
              <a:lstStyle/>
              <a:p>
                <a:pPr algn="ctr"/>
                <a:r>
                  <a:rPr lang="eu-ES" sz="800" dirty="0">
                    <a:solidFill>
                      <a:srgbClr val="044AD1"/>
                    </a:solidFill>
                  </a:rPr>
                  <a:t>EDGE PROCESSING (PAC)</a:t>
                </a:r>
                <a:endParaRPr lang="es-ES" sz="800" dirty="0">
                  <a:solidFill>
                    <a:srgbClr val="044AD1"/>
                  </a:solidFill>
                </a:endParaRPr>
              </a:p>
            </p:txBody>
          </p:sp>
          <p:sp>
            <p:nvSpPr>
              <p:cNvPr id="92" name="Flecha: doblada 91">
                <a:extLst>
                  <a:ext uri="{FF2B5EF4-FFF2-40B4-BE49-F238E27FC236}">
                    <a16:creationId xmlns:a16="http://schemas.microsoft.com/office/drawing/2014/main" id="{541B1CD3-A755-4194-9EBC-12E004DFB748}"/>
                  </a:ext>
                </a:extLst>
              </p:cNvPr>
              <p:cNvSpPr/>
              <p:nvPr/>
            </p:nvSpPr>
            <p:spPr bwMode="auto">
              <a:xfrm rot="5400000">
                <a:off x="3472722" y="3151020"/>
                <a:ext cx="534831" cy="750120"/>
              </a:xfrm>
              <a:prstGeom prst="bentArrow">
                <a:avLst>
                  <a:gd name="adj1" fmla="val 13140"/>
                  <a:gd name="adj2" fmla="val 14187"/>
                  <a:gd name="adj3" fmla="val 18489"/>
                  <a:gd name="adj4" fmla="val 42820"/>
                </a:avLst>
              </a:prstGeom>
              <a:solidFill>
                <a:srgbClr val="044AD1"/>
              </a:solidFill>
              <a:ln w="9525" cap="flat" cmpd="sng" algn="ctr">
                <a:solidFill>
                  <a:srgbClr val="D2D2F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Arial" pitchFamily="34" charset="0"/>
                </a:endParaRPr>
              </a:p>
            </p:txBody>
          </p:sp>
          <p:sp>
            <p:nvSpPr>
              <p:cNvPr id="93" name="Flecha: doblada 92">
                <a:extLst>
                  <a:ext uri="{FF2B5EF4-FFF2-40B4-BE49-F238E27FC236}">
                    <a16:creationId xmlns:a16="http://schemas.microsoft.com/office/drawing/2014/main" id="{A519B62D-326F-47FB-B780-17844CF24A99}"/>
                  </a:ext>
                </a:extLst>
              </p:cNvPr>
              <p:cNvSpPr/>
              <p:nvPr/>
            </p:nvSpPr>
            <p:spPr bwMode="auto">
              <a:xfrm rot="5400000" flipH="1">
                <a:off x="3424021" y="4816273"/>
                <a:ext cx="577164" cy="750120"/>
              </a:xfrm>
              <a:prstGeom prst="bentArrow">
                <a:avLst>
                  <a:gd name="adj1" fmla="val 13140"/>
                  <a:gd name="adj2" fmla="val 14187"/>
                  <a:gd name="adj3" fmla="val 18489"/>
                  <a:gd name="adj4" fmla="val 42820"/>
                </a:avLst>
              </a:prstGeom>
              <a:solidFill>
                <a:srgbClr val="044AD1"/>
              </a:solidFill>
              <a:ln w="9525" cap="flat" cmpd="sng" algn="ctr">
                <a:solidFill>
                  <a:srgbClr val="D2D2F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Arial" pitchFamily="34" charset="0"/>
                </a:endParaRPr>
              </a:p>
            </p:txBody>
          </p:sp>
        </p:grpSp>
        <p:sp>
          <p:nvSpPr>
            <p:cNvPr id="85" name="Flecha: a la derecha 84">
              <a:extLst>
                <a:ext uri="{FF2B5EF4-FFF2-40B4-BE49-F238E27FC236}">
                  <a16:creationId xmlns:a16="http://schemas.microsoft.com/office/drawing/2014/main" id="{0E6DAD7B-3209-4543-AE87-CE041DF9A54E}"/>
                </a:ext>
              </a:extLst>
            </p:cNvPr>
            <p:cNvSpPr/>
            <p:nvPr/>
          </p:nvSpPr>
          <p:spPr bwMode="auto">
            <a:xfrm>
              <a:off x="2518222" y="3913749"/>
              <a:ext cx="1034016" cy="151577"/>
            </a:xfrm>
            <a:prstGeom prst="rightArrow">
              <a:avLst/>
            </a:prstGeom>
            <a:solidFill>
              <a:srgbClr val="044AD1"/>
            </a:solidFill>
            <a:ln w="9525" cap="flat" cmpd="sng" algn="ctr">
              <a:solidFill>
                <a:srgbClr val="D2D2F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Arial" pitchFamily="34" charset="0"/>
              </a:endParaRPr>
            </a:p>
          </p:txBody>
        </p:sp>
        <p:sp>
          <p:nvSpPr>
            <p:cNvPr id="86" name="Flecha: a la derecha 85">
              <a:extLst>
                <a:ext uri="{FF2B5EF4-FFF2-40B4-BE49-F238E27FC236}">
                  <a16:creationId xmlns:a16="http://schemas.microsoft.com/office/drawing/2014/main" id="{3F5969A1-521D-46D9-9D66-A4F607CDD67C}"/>
                </a:ext>
              </a:extLst>
            </p:cNvPr>
            <p:cNvSpPr/>
            <p:nvPr/>
          </p:nvSpPr>
          <p:spPr bwMode="auto">
            <a:xfrm>
              <a:off x="2509955" y="4597707"/>
              <a:ext cx="1034016" cy="151577"/>
            </a:xfrm>
            <a:prstGeom prst="rightArrow">
              <a:avLst/>
            </a:prstGeom>
            <a:solidFill>
              <a:srgbClr val="044AD1"/>
            </a:solidFill>
            <a:ln w="9525" cap="flat" cmpd="sng" algn="ctr">
              <a:solidFill>
                <a:srgbClr val="D2D2F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Arial" pitchFamily="34" charset="0"/>
              </a:endParaRPr>
            </a:p>
          </p:txBody>
        </p:sp>
      </p:grpSp>
      <p:sp>
        <p:nvSpPr>
          <p:cNvPr id="3" name="CuadroTexto 2">
            <a:extLst>
              <a:ext uri="{FF2B5EF4-FFF2-40B4-BE49-F238E27FC236}">
                <a16:creationId xmlns:a16="http://schemas.microsoft.com/office/drawing/2014/main" id="{A4173729-26ED-4666-3ABC-927536B3BC3F}"/>
              </a:ext>
            </a:extLst>
          </p:cNvPr>
          <p:cNvSpPr txBox="1"/>
          <p:nvPr/>
        </p:nvSpPr>
        <p:spPr>
          <a:xfrm>
            <a:off x="1476053" y="413635"/>
            <a:ext cx="6096000" cy="461665"/>
          </a:xfrm>
          <a:prstGeom prst="rect">
            <a:avLst/>
          </a:prstGeom>
          <a:noFill/>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Data gathering</a:t>
            </a:r>
          </a:p>
        </p:txBody>
      </p:sp>
      <p:sp>
        <p:nvSpPr>
          <p:cNvPr id="2" name="3 Rectángulo">
            <a:extLst>
              <a:ext uri="{FF2B5EF4-FFF2-40B4-BE49-F238E27FC236}">
                <a16:creationId xmlns:a16="http://schemas.microsoft.com/office/drawing/2014/main" id="{526214B6-5805-BB54-59C3-4A64993AA220}"/>
              </a:ext>
            </a:extLst>
          </p:cNvPr>
          <p:cNvSpPr/>
          <p:nvPr/>
        </p:nvSpPr>
        <p:spPr>
          <a:xfrm>
            <a:off x="6392849" y="217566"/>
            <a:ext cx="2781339" cy="584775"/>
          </a:xfrm>
          <a:prstGeom prst="rect">
            <a:avLst/>
          </a:prstGeom>
        </p:spPr>
        <p:txBody>
          <a:bodyPr wrap="none">
            <a:spAutoFit/>
          </a:bodyPr>
          <a:lstStyle/>
          <a:p>
            <a:r>
              <a:rPr lang="en-US" sz="3200" b="1" dirty="0">
                <a:solidFill>
                  <a:schemeClr val="bg1"/>
                </a:solidFill>
                <a:latin typeface="Arial" panose="020B0604020202020204" pitchFamily="34" charset="0"/>
                <a:cs typeface="Arial" panose="020B0604020202020204" pitchFamily="34" charset="0"/>
              </a:rPr>
              <a:t>HOE Training</a:t>
            </a:r>
          </a:p>
        </p:txBody>
      </p:sp>
      <p:sp>
        <p:nvSpPr>
          <p:cNvPr id="4" name="3 Rectángulo">
            <a:extLst>
              <a:ext uri="{FF2B5EF4-FFF2-40B4-BE49-F238E27FC236}">
                <a16:creationId xmlns:a16="http://schemas.microsoft.com/office/drawing/2014/main" id="{87DC5D55-53E0-F7CB-CE35-BF92ACBFE6AA}"/>
              </a:ext>
            </a:extLst>
          </p:cNvPr>
          <p:cNvSpPr/>
          <p:nvPr/>
        </p:nvSpPr>
        <p:spPr>
          <a:xfrm>
            <a:off x="9417927" y="343979"/>
            <a:ext cx="13003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June 2023</a:t>
            </a:r>
          </a:p>
        </p:txBody>
      </p:sp>
      <p:cxnSp>
        <p:nvCxnSpPr>
          <p:cNvPr id="5" name="Connettore diritto 19">
            <a:extLst>
              <a:ext uri="{FF2B5EF4-FFF2-40B4-BE49-F238E27FC236}">
                <a16:creationId xmlns:a16="http://schemas.microsoft.com/office/drawing/2014/main" id="{F430A2BA-B67E-E908-C097-1C97A6D242AB}"/>
              </a:ext>
            </a:extLst>
          </p:cNvPr>
          <p:cNvCxnSpPr>
            <a:cxnSpLocks/>
          </p:cNvCxnSpPr>
          <p:nvPr/>
        </p:nvCxnSpPr>
        <p:spPr>
          <a:xfrm>
            <a:off x="9337251" y="363421"/>
            <a:ext cx="0" cy="2930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34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wipe(down)">
                                      <p:cBhvr>
                                        <p:cTn id="2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438CCA03-52D3-46B7-A636-6C75556707B7}"/>
              </a:ext>
            </a:extLst>
          </p:cNvPr>
          <p:cNvPicPr>
            <a:picLocks noChangeAspect="1"/>
          </p:cNvPicPr>
          <p:nvPr/>
        </p:nvPicPr>
        <p:blipFill>
          <a:blip r:embed="rId2"/>
          <a:stretch>
            <a:fillRect/>
          </a:stretch>
        </p:blipFill>
        <p:spPr>
          <a:xfrm>
            <a:off x="3580752" y="2669614"/>
            <a:ext cx="5756498" cy="2757613"/>
          </a:xfrm>
          <a:prstGeom prst="rect">
            <a:avLst/>
          </a:prstGeom>
        </p:spPr>
      </p:pic>
      <p:sp>
        <p:nvSpPr>
          <p:cNvPr id="22" name="CuadroTexto 21">
            <a:extLst>
              <a:ext uri="{FF2B5EF4-FFF2-40B4-BE49-F238E27FC236}">
                <a16:creationId xmlns:a16="http://schemas.microsoft.com/office/drawing/2014/main" id="{C75733E3-992E-4AC6-BB19-337D9B174B76}"/>
              </a:ext>
            </a:extLst>
          </p:cNvPr>
          <p:cNvSpPr txBox="1"/>
          <p:nvPr/>
        </p:nvSpPr>
        <p:spPr>
          <a:xfrm>
            <a:off x="3895613" y="1430772"/>
            <a:ext cx="3235427" cy="584775"/>
          </a:xfrm>
          <a:prstGeom prst="rect">
            <a:avLst/>
          </a:prstGeom>
          <a:noFill/>
        </p:spPr>
        <p:txBody>
          <a:bodyPr wrap="square">
            <a:spAutoFit/>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A3189"/>
                </a:solidFill>
                <a:effectLst/>
                <a:uLnTx/>
                <a:uFillTx/>
                <a:latin typeface="Arial" panose="020B0604020202020204" pitchFamily="34" charset="0"/>
                <a:ea typeface="+mn-ea"/>
                <a:cs typeface="Arial" panose="020B0604020202020204" pitchFamily="34" charset="0"/>
              </a:rPr>
              <a:t>Live dataflows: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M2C</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914400" marR="0" lvl="2" indent="0" algn="just"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4" name="Picture 2">
            <a:extLst>
              <a:ext uri="{FF2B5EF4-FFF2-40B4-BE49-F238E27FC236}">
                <a16:creationId xmlns:a16="http://schemas.microsoft.com/office/drawing/2014/main" id="{44FA9CD1-6853-4160-A939-9CD0A62DF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265" y="2967335"/>
            <a:ext cx="461665" cy="46166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0415E577-1CB4-A516-9E6F-64473E3CC204}"/>
              </a:ext>
            </a:extLst>
          </p:cNvPr>
          <p:cNvSpPr txBox="1"/>
          <p:nvPr/>
        </p:nvSpPr>
        <p:spPr>
          <a:xfrm>
            <a:off x="1476053" y="413635"/>
            <a:ext cx="6096000" cy="461665"/>
          </a:xfrm>
          <a:prstGeom prst="rect">
            <a:avLst/>
          </a:prstGeom>
          <a:noFill/>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Data gathering</a:t>
            </a:r>
          </a:p>
        </p:txBody>
      </p:sp>
      <p:sp>
        <p:nvSpPr>
          <p:cNvPr id="3" name="3 Rectángulo">
            <a:extLst>
              <a:ext uri="{FF2B5EF4-FFF2-40B4-BE49-F238E27FC236}">
                <a16:creationId xmlns:a16="http://schemas.microsoft.com/office/drawing/2014/main" id="{9ADB5F0E-979C-1892-82CC-BBCAC5EBA62E}"/>
              </a:ext>
            </a:extLst>
          </p:cNvPr>
          <p:cNvSpPr/>
          <p:nvPr/>
        </p:nvSpPr>
        <p:spPr>
          <a:xfrm>
            <a:off x="6392849" y="217566"/>
            <a:ext cx="2781339" cy="584775"/>
          </a:xfrm>
          <a:prstGeom prst="rect">
            <a:avLst/>
          </a:prstGeom>
        </p:spPr>
        <p:txBody>
          <a:bodyPr wrap="none">
            <a:spAutoFit/>
          </a:bodyPr>
          <a:lstStyle/>
          <a:p>
            <a:r>
              <a:rPr lang="en-US" sz="3200" b="1" dirty="0">
                <a:solidFill>
                  <a:schemeClr val="bg1"/>
                </a:solidFill>
                <a:latin typeface="Arial" panose="020B0604020202020204" pitchFamily="34" charset="0"/>
                <a:cs typeface="Arial" panose="020B0604020202020204" pitchFamily="34" charset="0"/>
              </a:rPr>
              <a:t>HOE Training</a:t>
            </a:r>
          </a:p>
        </p:txBody>
      </p:sp>
      <p:sp>
        <p:nvSpPr>
          <p:cNvPr id="4" name="3 Rectángulo">
            <a:extLst>
              <a:ext uri="{FF2B5EF4-FFF2-40B4-BE49-F238E27FC236}">
                <a16:creationId xmlns:a16="http://schemas.microsoft.com/office/drawing/2014/main" id="{1BD5A98A-F4C7-ECDF-3C71-D3B1BA40E1B8}"/>
              </a:ext>
            </a:extLst>
          </p:cNvPr>
          <p:cNvSpPr/>
          <p:nvPr/>
        </p:nvSpPr>
        <p:spPr>
          <a:xfrm>
            <a:off x="9417927" y="343979"/>
            <a:ext cx="13003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June 2023</a:t>
            </a:r>
          </a:p>
        </p:txBody>
      </p:sp>
      <p:cxnSp>
        <p:nvCxnSpPr>
          <p:cNvPr id="5" name="Connettore diritto 19">
            <a:extLst>
              <a:ext uri="{FF2B5EF4-FFF2-40B4-BE49-F238E27FC236}">
                <a16:creationId xmlns:a16="http://schemas.microsoft.com/office/drawing/2014/main" id="{F8523EA3-EFE8-D342-B776-F1908392A8FF}"/>
              </a:ext>
            </a:extLst>
          </p:cNvPr>
          <p:cNvCxnSpPr>
            <a:cxnSpLocks/>
          </p:cNvCxnSpPr>
          <p:nvPr/>
        </p:nvCxnSpPr>
        <p:spPr>
          <a:xfrm>
            <a:off x="9337251" y="363421"/>
            <a:ext cx="0" cy="2930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3190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with medium confidence">
            <a:extLst>
              <a:ext uri="{FF2B5EF4-FFF2-40B4-BE49-F238E27FC236}">
                <a16:creationId xmlns:a16="http://schemas.microsoft.com/office/drawing/2014/main" id="{11B17887-C62B-CF9B-FF4A-1AF05064E8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108" y="1415291"/>
            <a:ext cx="9061111" cy="5225143"/>
          </a:xfrm>
          <a:prstGeom prst="rect">
            <a:avLst/>
          </a:prstGeom>
        </p:spPr>
      </p:pic>
      <p:sp>
        <p:nvSpPr>
          <p:cNvPr id="13" name="CuadroTexto 12">
            <a:extLst>
              <a:ext uri="{FF2B5EF4-FFF2-40B4-BE49-F238E27FC236}">
                <a16:creationId xmlns:a16="http://schemas.microsoft.com/office/drawing/2014/main" id="{14E092F2-B091-B0A5-3B8A-28328D1DC368}"/>
              </a:ext>
            </a:extLst>
          </p:cNvPr>
          <p:cNvSpPr txBox="1"/>
          <p:nvPr/>
        </p:nvSpPr>
        <p:spPr>
          <a:xfrm>
            <a:off x="1306286" y="363421"/>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Data Preprocessing</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3 Rectángulo">
            <a:extLst>
              <a:ext uri="{FF2B5EF4-FFF2-40B4-BE49-F238E27FC236}">
                <a16:creationId xmlns:a16="http://schemas.microsoft.com/office/drawing/2014/main" id="{0F768996-B608-C614-4D13-6D2231EFDCC7}"/>
              </a:ext>
            </a:extLst>
          </p:cNvPr>
          <p:cNvSpPr/>
          <p:nvPr/>
        </p:nvSpPr>
        <p:spPr>
          <a:xfrm>
            <a:off x="6392849" y="217566"/>
            <a:ext cx="2781339" cy="584775"/>
          </a:xfrm>
          <a:prstGeom prst="rect">
            <a:avLst/>
          </a:prstGeom>
        </p:spPr>
        <p:txBody>
          <a:bodyPr wrap="none">
            <a:spAutoFit/>
          </a:bodyPr>
          <a:lstStyle/>
          <a:p>
            <a:r>
              <a:rPr lang="en-US" sz="3200" b="1" dirty="0">
                <a:solidFill>
                  <a:schemeClr val="bg1"/>
                </a:solidFill>
                <a:latin typeface="Arial" panose="020B0604020202020204" pitchFamily="34" charset="0"/>
                <a:cs typeface="Arial" panose="020B0604020202020204" pitchFamily="34" charset="0"/>
              </a:rPr>
              <a:t>HOE Training</a:t>
            </a:r>
          </a:p>
        </p:txBody>
      </p:sp>
      <p:sp>
        <p:nvSpPr>
          <p:cNvPr id="4" name="3 Rectángulo">
            <a:extLst>
              <a:ext uri="{FF2B5EF4-FFF2-40B4-BE49-F238E27FC236}">
                <a16:creationId xmlns:a16="http://schemas.microsoft.com/office/drawing/2014/main" id="{7AAEA7E0-1AB4-E187-2C44-79D066437DED}"/>
              </a:ext>
            </a:extLst>
          </p:cNvPr>
          <p:cNvSpPr/>
          <p:nvPr/>
        </p:nvSpPr>
        <p:spPr>
          <a:xfrm>
            <a:off x="9417927" y="343979"/>
            <a:ext cx="13003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June 2023</a:t>
            </a:r>
          </a:p>
        </p:txBody>
      </p:sp>
      <p:cxnSp>
        <p:nvCxnSpPr>
          <p:cNvPr id="5" name="Connettore diritto 19">
            <a:extLst>
              <a:ext uri="{FF2B5EF4-FFF2-40B4-BE49-F238E27FC236}">
                <a16:creationId xmlns:a16="http://schemas.microsoft.com/office/drawing/2014/main" id="{763DA0C3-7B59-1268-3C80-79EB1916DD3D}"/>
              </a:ext>
            </a:extLst>
          </p:cNvPr>
          <p:cNvCxnSpPr>
            <a:cxnSpLocks/>
          </p:cNvCxnSpPr>
          <p:nvPr/>
        </p:nvCxnSpPr>
        <p:spPr>
          <a:xfrm>
            <a:off x="9337251" y="363421"/>
            <a:ext cx="0" cy="2930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712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a:extLst>
              <a:ext uri="{FF2B5EF4-FFF2-40B4-BE49-F238E27FC236}">
                <a16:creationId xmlns:a16="http://schemas.microsoft.com/office/drawing/2014/main" id="{CD3B1E46-88E7-2975-3303-8C3EA73C4C23}"/>
              </a:ext>
            </a:extLst>
          </p:cNvPr>
          <p:cNvSpPr/>
          <p:nvPr/>
        </p:nvSpPr>
        <p:spPr>
          <a:xfrm>
            <a:off x="347910" y="2090426"/>
            <a:ext cx="944379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T4.2. Co-Decide: a new Digital Twin Paradigm</a:t>
            </a: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6 Rectángulo"/>
          <p:cNvSpPr/>
          <p:nvPr/>
        </p:nvSpPr>
        <p:spPr>
          <a:xfrm>
            <a:off x="153731" y="1626205"/>
            <a:ext cx="6344052" cy="364715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The optimization model is the core of the digital twin and consists of three elements:</a:t>
            </a:r>
          </a:p>
          <a:p>
            <a:pPr marL="457200" marR="0" lvl="1" indent="0" algn="just" defTabSz="914400" rtl="0" eaLnBrk="1" fontAlgn="auto" latinLnBrk="0" hangingPunct="1">
              <a:lnSpc>
                <a:spcPct val="150000"/>
              </a:lnSpc>
              <a:spcBef>
                <a:spcPts val="0"/>
              </a:spcBef>
              <a:spcAft>
                <a:spcPts val="0"/>
              </a:spcAft>
              <a:buClrTx/>
              <a:buSzTx/>
              <a:buFont typeface="Arial"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The objective function/s: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can be function/s or data model/s trained.</a:t>
            </a:r>
          </a:p>
          <a:p>
            <a:pPr marL="457200" marR="0" lvl="1" indent="0" algn="just" defTabSz="914400" rtl="0" eaLnBrk="1" fontAlgn="auto" latinLnBrk="0" hangingPunct="1">
              <a:lnSpc>
                <a:spcPct val="150000"/>
              </a:lnSpc>
              <a:spcBef>
                <a:spcPts val="0"/>
              </a:spcBef>
              <a:spcAft>
                <a:spcPts val="0"/>
              </a:spcAft>
              <a:buClrTx/>
              <a:buSzTx/>
              <a:buFont typeface="Arial"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Variables:</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914400" marR="0" lvl="2" indent="0" algn="just" defTabSz="914400" rtl="0" eaLnBrk="1" fontAlgn="auto" latinLnBrk="0" hangingPunct="1">
              <a:lnSpc>
                <a:spcPct val="150000"/>
              </a:lnSpc>
              <a:spcBef>
                <a:spcPts val="0"/>
              </a:spcBef>
              <a:spcAft>
                <a:spcPts val="0"/>
              </a:spcAft>
              <a:buClrTx/>
              <a:buSzTx/>
              <a:buFont typeface="Arial" pitchFamily="34" charset="0"/>
              <a:buChar char="•"/>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400" b="0" i="0" u="sng" strike="noStrike" kern="1200" cap="none" spc="0" normalizeH="0" baseline="0" noProof="0" dirty="0">
                <a:ln>
                  <a:noFill/>
                </a:ln>
                <a:solidFill>
                  <a:prstClr val="black"/>
                </a:solidFill>
                <a:effectLst/>
                <a:uLnTx/>
                <a:uFillTx/>
                <a:latin typeface="Calibri" panose="020F0502020204030204"/>
                <a:ea typeface="+mn-ea"/>
                <a:cs typeface="+mn-cs"/>
              </a:rPr>
              <a:t>Input</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current process values and </a:t>
            </a:r>
            <a:r>
              <a:rPr kumimoji="0" lang="en-GB" sz="1400" b="0" i="0" u="none" strike="noStrike" kern="1200" cap="none" spc="0" normalizeH="0" baseline="0" noProof="0" dirty="0" err="1">
                <a:ln>
                  <a:noFill/>
                </a:ln>
                <a:solidFill>
                  <a:prstClr val="black"/>
                </a:solidFill>
                <a:effectLst/>
                <a:uLnTx/>
                <a:uFillTx/>
                <a:latin typeface="Calibri" panose="020F0502020204030204"/>
                <a:ea typeface="+mn-ea"/>
                <a:cs typeface="+mn-cs"/>
              </a:rPr>
              <a:t>setpoint</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define the state of the process.</a:t>
            </a:r>
          </a:p>
          <a:p>
            <a:pPr marL="914400" marR="0" lvl="2" indent="0" algn="just" defTabSz="914400" rtl="0" eaLnBrk="1" fontAlgn="auto" latinLnBrk="0" hangingPunct="1">
              <a:lnSpc>
                <a:spcPct val="15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sng" strike="noStrike" kern="1200" cap="none" spc="0" normalizeH="0" baseline="0" noProof="0" dirty="0">
                <a:ln>
                  <a:noFill/>
                </a:ln>
                <a:solidFill>
                  <a:prstClr val="black"/>
                </a:solidFill>
                <a:effectLst/>
                <a:uLnTx/>
                <a:uFillTx/>
                <a:latin typeface="Calibri" panose="020F0502020204030204"/>
                <a:ea typeface="+mn-ea"/>
                <a:cs typeface="+mn-cs"/>
              </a:rPr>
              <a:t>Output</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setpoints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recommendation.</a:t>
            </a:r>
          </a:p>
          <a:p>
            <a:pPr marL="457200" marR="0" lvl="1" indent="0" algn="just" defTabSz="914400" rtl="0" eaLnBrk="1" fontAlgn="auto" latinLnBrk="0" hangingPunct="1">
              <a:lnSpc>
                <a:spcPct val="15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Constraints:</a:t>
            </a:r>
          </a:p>
          <a:p>
            <a:pPr marL="914400" marR="0" lvl="2" indent="0" algn="just" defTabSz="914400" rtl="0" eaLnBrk="1" fontAlgn="auto" latinLnBrk="0" hangingPunct="1">
              <a:lnSpc>
                <a:spcPct val="15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sng" strike="noStrike" kern="1200" cap="none" spc="0" normalizeH="0" baseline="0" noProof="0" dirty="0">
                <a:ln>
                  <a:noFill/>
                </a:ln>
                <a:solidFill>
                  <a:prstClr val="black"/>
                </a:solidFill>
                <a:effectLst/>
                <a:uLnTx/>
                <a:uFillTx/>
                <a:latin typeface="Calibri" panose="020F0502020204030204"/>
                <a:ea typeface="+mn-ea"/>
                <a:cs typeface="+mn-cs"/>
              </a:rPr>
              <a:t>Variables bounds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914400" marR="0" lvl="2" indent="0" algn="just" defTabSz="914400" rtl="0" eaLnBrk="1" fontAlgn="auto" latinLnBrk="0" hangingPunct="1">
              <a:lnSpc>
                <a:spcPct val="15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sng" strike="noStrike" kern="1200" cap="none" spc="0" normalizeH="0" baseline="0" noProof="0" dirty="0">
                <a:ln>
                  <a:noFill/>
                </a:ln>
                <a:solidFill>
                  <a:prstClr val="black"/>
                </a:solidFill>
                <a:effectLst/>
                <a:uLnTx/>
                <a:uFillTx/>
                <a:latin typeface="Calibri" panose="020F0502020204030204"/>
                <a:ea typeface="+mn-ea"/>
                <a:cs typeface="+mn-cs"/>
              </a:rPr>
              <a:t>Business constraints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can be predictive models or other constrains.</a:t>
            </a:r>
          </a:p>
          <a:p>
            <a:pPr marL="914400" marR="0" lvl="2" indent="0" algn="just" defTabSz="914400" rtl="0" eaLnBrk="1" fontAlgn="auto" latinLnBrk="0" hangingPunct="1">
              <a:lnSpc>
                <a:spcPct val="150000"/>
              </a:lnSpc>
              <a:spcBef>
                <a:spcPts val="0"/>
              </a:spcBef>
              <a:spcAft>
                <a:spcPts val="0"/>
              </a:spcAft>
              <a:buClrTx/>
              <a:buSzTx/>
              <a:buFont typeface="Arial"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400" b="0" i="0" u="sng" strike="noStrike" kern="1200" cap="none" spc="0" normalizeH="0" baseline="0" noProof="0" dirty="0" err="1">
                <a:ln>
                  <a:noFill/>
                </a:ln>
                <a:solidFill>
                  <a:prstClr val="black"/>
                </a:solidFill>
                <a:effectLst/>
                <a:uLnTx/>
                <a:uFillTx/>
                <a:latin typeface="Calibri" panose="020F0502020204030204"/>
                <a:ea typeface="+mn-ea"/>
                <a:cs typeface="+mn-cs"/>
              </a:rPr>
              <a:t>Autoencoder</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model that discards unrealistic scenarios.</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3 Rectángulo">
            <a:extLst>
              <a:ext uri="{FF2B5EF4-FFF2-40B4-BE49-F238E27FC236}">
                <a16:creationId xmlns:a16="http://schemas.microsoft.com/office/drawing/2014/main" id="{CD3B1E46-88E7-2975-3303-8C3EA73C4C23}"/>
              </a:ext>
            </a:extLst>
          </p:cNvPr>
          <p:cNvSpPr/>
          <p:nvPr/>
        </p:nvSpPr>
        <p:spPr>
          <a:xfrm>
            <a:off x="347910" y="2090427"/>
            <a:ext cx="685577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T4.2. Co-Decide: a new Digital Twin Paradigm</a:t>
            </a: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2" name="4 Imagen"/>
          <p:cNvPicPr/>
          <p:nvPr/>
        </p:nvPicPr>
        <p:blipFill>
          <a:blip r:embed="rId3" cstate="print"/>
          <a:srcRect/>
          <a:stretch>
            <a:fillRect/>
          </a:stretch>
        </p:blipFill>
        <p:spPr bwMode="auto">
          <a:xfrm>
            <a:off x="6497783" y="2090425"/>
            <a:ext cx="5681955" cy="3020292"/>
          </a:xfrm>
          <a:prstGeom prst="rect">
            <a:avLst/>
          </a:prstGeom>
          <a:noFill/>
          <a:ln w="9525">
            <a:noFill/>
            <a:miter lim="800000"/>
            <a:headEnd/>
            <a:tailEnd/>
          </a:ln>
        </p:spPr>
      </p:pic>
      <p:sp>
        <p:nvSpPr>
          <p:cNvPr id="3" name="CuadroTexto 2">
            <a:extLst>
              <a:ext uri="{FF2B5EF4-FFF2-40B4-BE49-F238E27FC236}">
                <a16:creationId xmlns:a16="http://schemas.microsoft.com/office/drawing/2014/main" id="{3C284AE0-ECBA-6506-FD70-AA566783D7AB}"/>
              </a:ext>
            </a:extLst>
          </p:cNvPr>
          <p:cNvSpPr txBox="1"/>
          <p:nvPr/>
        </p:nvSpPr>
        <p:spPr>
          <a:xfrm>
            <a:off x="1435245" y="352859"/>
            <a:ext cx="6096000" cy="369332"/>
          </a:xfrm>
          <a:prstGeom prst="rect">
            <a:avLst/>
          </a:prstGeom>
          <a:noFill/>
        </p:spPr>
        <p:txBody>
          <a:bodyPr wrap="square">
            <a:spAutoFit/>
          </a:bodyPr>
          <a:lstStyle/>
          <a:p>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Digital Twin : Optimizer </a:t>
            </a:r>
            <a:endParaRPr lang="es-ES" dirty="0"/>
          </a:p>
        </p:txBody>
      </p:sp>
      <p:sp>
        <p:nvSpPr>
          <p:cNvPr id="2" name="3 Rectángulo">
            <a:extLst>
              <a:ext uri="{FF2B5EF4-FFF2-40B4-BE49-F238E27FC236}">
                <a16:creationId xmlns:a16="http://schemas.microsoft.com/office/drawing/2014/main" id="{817FD95E-F851-0EB8-5DB4-769B07F97FE5}"/>
              </a:ext>
            </a:extLst>
          </p:cNvPr>
          <p:cNvSpPr/>
          <p:nvPr/>
        </p:nvSpPr>
        <p:spPr>
          <a:xfrm>
            <a:off x="6392849" y="217566"/>
            <a:ext cx="2781339" cy="584775"/>
          </a:xfrm>
          <a:prstGeom prst="rect">
            <a:avLst/>
          </a:prstGeom>
        </p:spPr>
        <p:txBody>
          <a:bodyPr wrap="none">
            <a:spAutoFit/>
          </a:bodyPr>
          <a:lstStyle/>
          <a:p>
            <a:r>
              <a:rPr lang="en-US" sz="3200" b="1" dirty="0">
                <a:solidFill>
                  <a:schemeClr val="bg1"/>
                </a:solidFill>
                <a:latin typeface="Arial" panose="020B0604020202020204" pitchFamily="34" charset="0"/>
                <a:cs typeface="Arial" panose="020B0604020202020204" pitchFamily="34" charset="0"/>
              </a:rPr>
              <a:t>HOE Training</a:t>
            </a:r>
          </a:p>
        </p:txBody>
      </p:sp>
      <p:sp>
        <p:nvSpPr>
          <p:cNvPr id="4" name="3 Rectángulo">
            <a:extLst>
              <a:ext uri="{FF2B5EF4-FFF2-40B4-BE49-F238E27FC236}">
                <a16:creationId xmlns:a16="http://schemas.microsoft.com/office/drawing/2014/main" id="{7AB6A7A3-777D-EA56-B929-3D709DA7D42B}"/>
              </a:ext>
            </a:extLst>
          </p:cNvPr>
          <p:cNvSpPr/>
          <p:nvPr/>
        </p:nvSpPr>
        <p:spPr>
          <a:xfrm>
            <a:off x="9417927" y="343979"/>
            <a:ext cx="13003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June 2023</a:t>
            </a:r>
          </a:p>
        </p:txBody>
      </p:sp>
      <p:cxnSp>
        <p:nvCxnSpPr>
          <p:cNvPr id="5" name="Connettore diritto 19">
            <a:extLst>
              <a:ext uri="{FF2B5EF4-FFF2-40B4-BE49-F238E27FC236}">
                <a16:creationId xmlns:a16="http://schemas.microsoft.com/office/drawing/2014/main" id="{55BAD446-5702-69C3-8CCB-003B7A1DC7D0}"/>
              </a:ext>
            </a:extLst>
          </p:cNvPr>
          <p:cNvCxnSpPr>
            <a:cxnSpLocks/>
          </p:cNvCxnSpPr>
          <p:nvPr/>
        </p:nvCxnSpPr>
        <p:spPr>
          <a:xfrm>
            <a:off x="9337251" y="363421"/>
            <a:ext cx="0" cy="2930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485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F5A2E4-FF9D-D102-09B8-761DA4FDCA78}"/>
              </a:ext>
            </a:extLst>
          </p:cNvPr>
          <p:cNvSpPr>
            <a:spLocks noGrp="1"/>
          </p:cNvSpPr>
          <p:nvPr>
            <p:ph type="ctrTitle"/>
          </p:nvPr>
        </p:nvSpPr>
        <p:spPr>
          <a:xfrm>
            <a:off x="843380" y="2235200"/>
            <a:ext cx="10218196" cy="2387600"/>
          </a:xfrm>
        </p:spPr>
        <p:txBody>
          <a:bodyPr/>
          <a:lstStyle/>
          <a:p>
            <a:r>
              <a:rPr lang="es-ES" dirty="0" err="1">
                <a:solidFill>
                  <a:schemeClr val="bg1"/>
                </a:solidFill>
              </a:rPr>
              <a:t>Introduction</a:t>
            </a:r>
            <a:r>
              <a:rPr lang="es-ES" dirty="0">
                <a:solidFill>
                  <a:schemeClr val="bg1"/>
                </a:solidFill>
              </a:rPr>
              <a:t> </a:t>
            </a:r>
            <a:r>
              <a:rPr lang="es-ES" dirty="0" err="1">
                <a:solidFill>
                  <a:schemeClr val="bg1"/>
                </a:solidFill>
              </a:rPr>
              <a:t>to</a:t>
            </a:r>
            <a:r>
              <a:rPr lang="es-ES" dirty="0">
                <a:solidFill>
                  <a:schemeClr val="bg1"/>
                </a:solidFill>
              </a:rPr>
              <a:t> HOE Use-Case</a:t>
            </a:r>
          </a:p>
        </p:txBody>
      </p:sp>
    </p:spTree>
    <p:extLst>
      <p:ext uri="{BB962C8B-B14F-4D97-AF65-F5344CB8AC3E}">
        <p14:creationId xmlns:p14="http://schemas.microsoft.com/office/powerpoint/2010/main" val="3825724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a:extLst>
              <a:ext uri="{FF2B5EF4-FFF2-40B4-BE49-F238E27FC236}">
                <a16:creationId xmlns:a16="http://schemas.microsoft.com/office/drawing/2014/main" id="{CEB1E9C6-75D6-4B77-6B09-0F2D270A28D2}"/>
              </a:ext>
            </a:extLst>
          </p:cNvPr>
          <p:cNvSpPr/>
          <p:nvPr/>
        </p:nvSpPr>
        <p:spPr>
          <a:xfrm>
            <a:off x="347909" y="2011804"/>
            <a:ext cx="3583535" cy="461665"/>
          </a:xfrm>
          <a:prstGeom prst="rect">
            <a:avLst/>
          </a:prstGeom>
          <a:solidFill>
            <a:schemeClr val="accent1"/>
          </a:solidFill>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Use-case description</a:t>
            </a:r>
            <a:endParaRPr lang="en-US" sz="3200" dirty="0">
              <a:solidFill>
                <a:schemeClr val="bg1"/>
              </a:solidFill>
              <a:latin typeface="Arial" panose="020B0604020202020204" pitchFamily="34" charset="0"/>
              <a:cs typeface="Arial" panose="020B0604020202020204" pitchFamily="34" charset="0"/>
            </a:endParaRPr>
          </a:p>
        </p:txBody>
      </p:sp>
      <p:sp>
        <p:nvSpPr>
          <p:cNvPr id="11" name="3 CuadroTexto">
            <a:extLst>
              <a:ext uri="{FF2B5EF4-FFF2-40B4-BE49-F238E27FC236}">
                <a16:creationId xmlns:a16="http://schemas.microsoft.com/office/drawing/2014/main" id="{FD4238A8-F114-4231-BE20-8A7A08B2226D}"/>
              </a:ext>
            </a:extLst>
          </p:cNvPr>
          <p:cNvSpPr txBox="1"/>
          <p:nvPr/>
        </p:nvSpPr>
        <p:spPr>
          <a:xfrm>
            <a:off x="347909" y="2745217"/>
            <a:ext cx="3763287" cy="3354765"/>
          </a:xfrm>
          <a:prstGeom prst="rect">
            <a:avLst/>
          </a:prstGeom>
          <a:noFill/>
        </p:spPr>
        <p:txBody>
          <a:bodyPr wrap="square" rtlCol="0">
            <a:spAutoFit/>
          </a:bodyPr>
          <a:lstStyle/>
          <a:p>
            <a:pPr>
              <a:buFont typeface="Arial" pitchFamily="34" charset="0"/>
              <a:buChar char="•"/>
            </a:pPr>
            <a:r>
              <a:rPr lang="en-US" sz="1400" dirty="0">
                <a:latin typeface="Arial" panose="020B0604020202020204" pitchFamily="34" charset="0"/>
                <a:ea typeface="Times New Roman" pitchFamily="18" charset="0"/>
                <a:cs typeface="Arial" panose="020B0604020202020204" pitchFamily="34" charset="0"/>
              </a:rPr>
              <a:t> Production of Coated Abrasives</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Comprising:</a:t>
            </a:r>
          </a:p>
          <a:p>
            <a:pPr lvl="2">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Unwinding</a:t>
            </a:r>
          </a:p>
          <a:p>
            <a:pPr lvl="2">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Base (Resin) Coating</a:t>
            </a:r>
          </a:p>
          <a:p>
            <a:pPr lvl="2">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Electrostatic Grain Coating</a:t>
            </a:r>
          </a:p>
          <a:p>
            <a:pPr lvl="2">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Pre-drying</a:t>
            </a:r>
          </a:p>
          <a:p>
            <a:pPr lvl="2">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Resin Size Coating</a:t>
            </a:r>
          </a:p>
          <a:p>
            <a:pPr lvl="2">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Main drying</a:t>
            </a:r>
          </a:p>
          <a:p>
            <a:pPr lvl="2">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Winding up</a:t>
            </a:r>
          </a:p>
          <a:p>
            <a:pPr>
              <a:buFont typeface="Arial" pitchFamily="34" charset="0"/>
              <a:buChar char="•"/>
            </a:pPr>
            <a:endParaRPr lang="en-US" sz="1400" dirty="0">
              <a:latin typeface="Arial" panose="020B0604020202020204" pitchFamily="34" charset="0"/>
              <a:ea typeface="Times New Roman" pitchFamily="18" charset="0"/>
              <a:cs typeface="Arial" panose="020B0604020202020204" pitchFamily="34" charset="0"/>
            </a:endParaRPr>
          </a:p>
          <a:p>
            <a:pPr>
              <a:buFont typeface="Arial" pitchFamily="34" charset="0"/>
              <a:buChar char="•"/>
            </a:pPr>
            <a:r>
              <a:rPr lang="en-US" sz="1400" dirty="0">
                <a:latin typeface="Arial" panose="020B0604020202020204" pitchFamily="34" charset="0"/>
                <a:ea typeface="Times New Roman" pitchFamily="18" charset="0"/>
                <a:cs typeface="Arial" panose="020B0604020202020204" pitchFamily="34" charset="0"/>
              </a:rPr>
              <a:t> Focus on quality regulation</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Base (Resin) Coating (BC)</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Electrostatic Grain Coating (EGC)</a:t>
            </a:r>
          </a:p>
          <a:p>
            <a:pPr lvl="1">
              <a:buFont typeface="Arial" pitchFamily="34" charset="0"/>
              <a:buChar char="•"/>
            </a:pPr>
            <a:endParaRPr lang="en-US" sz="1200" dirty="0">
              <a:latin typeface="Arial" panose="020B0604020202020204" pitchFamily="34" charset="0"/>
              <a:ea typeface="Times New Roman" pitchFamily="18" charset="0"/>
              <a:cs typeface="Arial" panose="020B0604020202020204" pitchFamily="34" charset="0"/>
            </a:endParaRPr>
          </a:p>
          <a:p>
            <a:pPr>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a:t>
            </a:r>
            <a:r>
              <a:rPr lang="en-US" sz="1400" dirty="0">
                <a:latin typeface="Arial" panose="020B0604020202020204" pitchFamily="34" charset="0"/>
                <a:ea typeface="Times New Roman" pitchFamily="18" charset="0"/>
                <a:cs typeface="Arial" panose="020B0604020202020204" pitchFamily="34" charset="0"/>
              </a:rPr>
              <a:t>Remarks</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Elsy-scanners measure quality after BC and EGC in near real-time (frequency of 1min)</a:t>
            </a:r>
            <a:endParaRPr lang="en-US" sz="1000" dirty="0">
              <a:latin typeface="Arial" panose="020B0604020202020204" pitchFamily="34" charset="0"/>
              <a:ea typeface="Times New Roman" pitchFamily="18" charset="0"/>
              <a:cs typeface="Arial" panose="020B0604020202020204" pitchFamily="34" charset="0"/>
            </a:endParaRPr>
          </a:p>
        </p:txBody>
      </p:sp>
      <p:sp>
        <p:nvSpPr>
          <p:cNvPr id="3" name="3 Rectángulo">
            <a:extLst>
              <a:ext uri="{FF2B5EF4-FFF2-40B4-BE49-F238E27FC236}">
                <a16:creationId xmlns:a16="http://schemas.microsoft.com/office/drawing/2014/main" id="{E53E5884-119D-56FD-C3F7-DDDB9703A10E}"/>
              </a:ext>
            </a:extLst>
          </p:cNvPr>
          <p:cNvSpPr/>
          <p:nvPr/>
        </p:nvSpPr>
        <p:spPr>
          <a:xfrm>
            <a:off x="6392849" y="217566"/>
            <a:ext cx="2781339" cy="584775"/>
          </a:xfrm>
          <a:prstGeom prst="rect">
            <a:avLst/>
          </a:prstGeom>
        </p:spPr>
        <p:txBody>
          <a:bodyPr wrap="none">
            <a:spAutoFit/>
          </a:bodyPr>
          <a:lstStyle/>
          <a:p>
            <a:r>
              <a:rPr lang="en-US" sz="3200" b="1" dirty="0">
                <a:solidFill>
                  <a:schemeClr val="bg1"/>
                </a:solidFill>
                <a:latin typeface="Arial" panose="020B0604020202020204" pitchFamily="34" charset="0"/>
                <a:cs typeface="Arial" panose="020B0604020202020204" pitchFamily="34" charset="0"/>
              </a:rPr>
              <a:t>HOE Training</a:t>
            </a:r>
          </a:p>
        </p:txBody>
      </p:sp>
      <p:sp>
        <p:nvSpPr>
          <p:cNvPr id="4" name="3 Rectángulo">
            <a:extLst>
              <a:ext uri="{FF2B5EF4-FFF2-40B4-BE49-F238E27FC236}">
                <a16:creationId xmlns:a16="http://schemas.microsoft.com/office/drawing/2014/main" id="{BC9414BE-8DBD-0553-BBF7-CF81DC9D9762}"/>
              </a:ext>
            </a:extLst>
          </p:cNvPr>
          <p:cNvSpPr/>
          <p:nvPr/>
        </p:nvSpPr>
        <p:spPr>
          <a:xfrm>
            <a:off x="9417927" y="343979"/>
            <a:ext cx="13003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June 2023</a:t>
            </a:r>
          </a:p>
        </p:txBody>
      </p:sp>
      <p:cxnSp>
        <p:nvCxnSpPr>
          <p:cNvPr id="5" name="Connettore diritto 19">
            <a:extLst>
              <a:ext uri="{FF2B5EF4-FFF2-40B4-BE49-F238E27FC236}">
                <a16:creationId xmlns:a16="http://schemas.microsoft.com/office/drawing/2014/main" id="{F05857F1-1247-DE50-E889-7F7BC0A399D4}"/>
              </a:ext>
            </a:extLst>
          </p:cNvPr>
          <p:cNvCxnSpPr>
            <a:cxnSpLocks/>
          </p:cNvCxnSpPr>
          <p:nvPr/>
        </p:nvCxnSpPr>
        <p:spPr>
          <a:xfrm>
            <a:off x="9337251" y="363421"/>
            <a:ext cx="0" cy="2930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image2.png">
            <a:extLst>
              <a:ext uri="{FF2B5EF4-FFF2-40B4-BE49-F238E27FC236}">
                <a16:creationId xmlns:a16="http://schemas.microsoft.com/office/drawing/2014/main" id="{CFDAD2B3-2D19-B33E-5B95-D05BAC21409B}"/>
              </a:ext>
            </a:extLst>
          </p:cNvPr>
          <p:cNvPicPr/>
          <p:nvPr/>
        </p:nvPicPr>
        <p:blipFill>
          <a:blip r:embed="rId2" cstate="print"/>
          <a:srcRect/>
          <a:stretch>
            <a:fillRect/>
          </a:stretch>
        </p:blipFill>
        <p:spPr>
          <a:xfrm>
            <a:off x="5813156" y="2011804"/>
            <a:ext cx="5853188" cy="3478471"/>
          </a:xfrm>
          <a:prstGeom prst="rect">
            <a:avLst/>
          </a:prstGeom>
          <a:ln/>
        </p:spPr>
      </p:pic>
    </p:spTree>
    <p:extLst>
      <p:ext uri="{BB962C8B-B14F-4D97-AF65-F5344CB8AC3E}">
        <p14:creationId xmlns:p14="http://schemas.microsoft.com/office/powerpoint/2010/main" val="1941147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a:extLst>
              <a:ext uri="{FF2B5EF4-FFF2-40B4-BE49-F238E27FC236}">
                <a16:creationId xmlns:a16="http://schemas.microsoft.com/office/drawing/2014/main" id="{CEB1E9C6-75D6-4B77-6B09-0F2D270A28D2}"/>
              </a:ext>
            </a:extLst>
          </p:cNvPr>
          <p:cNvSpPr/>
          <p:nvPr/>
        </p:nvSpPr>
        <p:spPr>
          <a:xfrm>
            <a:off x="347909" y="2011804"/>
            <a:ext cx="3583535" cy="461665"/>
          </a:xfrm>
          <a:prstGeom prst="rect">
            <a:avLst/>
          </a:prstGeom>
          <a:solidFill>
            <a:schemeClr val="accent1"/>
          </a:solidFill>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Feasibility Analysis</a:t>
            </a:r>
            <a:endParaRPr lang="en-US" sz="3200" dirty="0">
              <a:solidFill>
                <a:schemeClr val="bg1"/>
              </a:solidFill>
              <a:latin typeface="Arial" panose="020B0604020202020204" pitchFamily="34" charset="0"/>
              <a:cs typeface="Arial" panose="020B0604020202020204" pitchFamily="34" charset="0"/>
            </a:endParaRPr>
          </a:p>
        </p:txBody>
      </p:sp>
      <p:sp>
        <p:nvSpPr>
          <p:cNvPr id="11" name="3 CuadroTexto">
            <a:extLst>
              <a:ext uri="{FF2B5EF4-FFF2-40B4-BE49-F238E27FC236}">
                <a16:creationId xmlns:a16="http://schemas.microsoft.com/office/drawing/2014/main" id="{FD4238A8-F114-4231-BE20-8A7A08B2226D}"/>
              </a:ext>
            </a:extLst>
          </p:cNvPr>
          <p:cNvSpPr txBox="1"/>
          <p:nvPr/>
        </p:nvSpPr>
        <p:spPr>
          <a:xfrm>
            <a:off x="347909" y="2799482"/>
            <a:ext cx="3763287" cy="3170099"/>
          </a:xfrm>
          <a:prstGeom prst="rect">
            <a:avLst/>
          </a:prstGeom>
          <a:noFill/>
        </p:spPr>
        <p:txBody>
          <a:bodyPr wrap="square" rtlCol="0">
            <a:spAutoFit/>
          </a:bodyPr>
          <a:lstStyle/>
          <a:p>
            <a:pPr>
              <a:buFont typeface="Arial" pitchFamily="34" charset="0"/>
              <a:buChar char="•"/>
            </a:pPr>
            <a:r>
              <a:rPr lang="en-US" sz="1400" dirty="0">
                <a:latin typeface="Arial" panose="020B0604020202020204" pitchFamily="34" charset="0"/>
                <a:ea typeface="Times New Roman" pitchFamily="18" charset="0"/>
                <a:cs typeface="Arial" panose="020B0604020202020204" pitchFamily="34" charset="0"/>
              </a:rPr>
              <a:t> Feasible KPIs to target</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H-KPI-3 Production Stops</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H-KPI-4 Scrap Material</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H-KPI-6 Quality (Main KPI)</a:t>
            </a:r>
          </a:p>
          <a:p>
            <a:pPr>
              <a:buFont typeface="Arial" pitchFamily="34" charset="0"/>
              <a:buChar char="•"/>
            </a:pPr>
            <a:endParaRPr lang="en-US" sz="1400" dirty="0">
              <a:latin typeface="Arial" panose="020B0604020202020204" pitchFamily="34" charset="0"/>
              <a:ea typeface="Times New Roman" pitchFamily="18" charset="0"/>
              <a:cs typeface="Arial" panose="020B0604020202020204" pitchFamily="34" charset="0"/>
            </a:endParaRPr>
          </a:p>
          <a:p>
            <a:pPr>
              <a:buFont typeface="Arial" pitchFamily="34" charset="0"/>
              <a:buChar char="•"/>
            </a:pPr>
            <a:r>
              <a:rPr lang="en-US" sz="1400" dirty="0">
                <a:latin typeface="Arial" panose="020B0604020202020204" pitchFamily="34" charset="0"/>
                <a:ea typeface="Times New Roman" pitchFamily="18" charset="0"/>
                <a:cs typeface="Arial" panose="020B0604020202020204" pitchFamily="34" charset="0"/>
              </a:rPr>
              <a:t> Impact</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Increased product quality</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Increased energy efficiency</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Reduced scrap material</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Increased resource efficiency</a:t>
            </a:r>
          </a:p>
          <a:p>
            <a:pPr lvl="1">
              <a:buFont typeface="Arial" pitchFamily="34" charset="0"/>
              <a:buChar char="•"/>
            </a:pPr>
            <a:endParaRPr lang="en-US" sz="1200" dirty="0">
              <a:latin typeface="Arial" panose="020B0604020202020204" pitchFamily="34" charset="0"/>
              <a:ea typeface="Times New Roman" pitchFamily="18" charset="0"/>
              <a:cs typeface="Arial" panose="020B0604020202020204" pitchFamily="34" charset="0"/>
            </a:endParaRPr>
          </a:p>
          <a:p>
            <a:pPr>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a:t>
            </a:r>
            <a:r>
              <a:rPr lang="en-US" sz="1400" dirty="0">
                <a:latin typeface="Arial" panose="020B0604020202020204" pitchFamily="34" charset="0"/>
                <a:ea typeface="Times New Roman" pitchFamily="18" charset="0"/>
                <a:cs typeface="Arial" panose="020B0604020202020204" pitchFamily="34" charset="0"/>
              </a:rPr>
              <a:t>Remarks</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A-KPI-1/2 cannot be targeted due to technical reasons</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Energy consumption is indirectly targeted through H-KPI-3/4/6</a:t>
            </a:r>
            <a:endParaRPr lang="en-US" sz="1000" dirty="0">
              <a:latin typeface="Arial" panose="020B0604020202020204" pitchFamily="34" charset="0"/>
              <a:ea typeface="Times New Roman" pitchFamily="18" charset="0"/>
              <a:cs typeface="Arial" panose="020B0604020202020204" pitchFamily="34" charset="0"/>
            </a:endParaRPr>
          </a:p>
        </p:txBody>
      </p:sp>
      <p:graphicFrame>
        <p:nvGraphicFramePr>
          <p:cNvPr id="2" name="Table 1">
            <a:extLst>
              <a:ext uri="{FF2B5EF4-FFF2-40B4-BE49-F238E27FC236}">
                <a16:creationId xmlns:a16="http://schemas.microsoft.com/office/drawing/2014/main" id="{A47EDC94-263F-DF71-0B42-9A1997CD0E06}"/>
              </a:ext>
            </a:extLst>
          </p:cNvPr>
          <p:cNvGraphicFramePr>
            <a:graphicFrameLocks noGrp="1"/>
          </p:cNvGraphicFramePr>
          <p:nvPr/>
        </p:nvGraphicFramePr>
        <p:xfrm>
          <a:off x="5350450" y="1142361"/>
          <a:ext cx="6624268" cy="5626171"/>
        </p:xfrm>
        <a:graphic>
          <a:graphicData uri="http://schemas.openxmlformats.org/drawingml/2006/table">
            <a:tbl>
              <a:tblPr firstRow="1" firstCol="1" bandRow="1">
                <a:tableStyleId>{5C22544A-7EE6-4342-B048-85BDC9FD1C3A}</a:tableStyleId>
              </a:tblPr>
              <a:tblGrid>
                <a:gridCol w="594625">
                  <a:extLst>
                    <a:ext uri="{9D8B030D-6E8A-4147-A177-3AD203B41FA5}">
                      <a16:colId xmlns:a16="http://schemas.microsoft.com/office/drawing/2014/main" val="159034547"/>
                    </a:ext>
                  </a:extLst>
                </a:gridCol>
                <a:gridCol w="1176781">
                  <a:extLst>
                    <a:ext uri="{9D8B030D-6E8A-4147-A177-3AD203B41FA5}">
                      <a16:colId xmlns:a16="http://schemas.microsoft.com/office/drawing/2014/main" val="1462101770"/>
                    </a:ext>
                  </a:extLst>
                </a:gridCol>
                <a:gridCol w="1331867">
                  <a:extLst>
                    <a:ext uri="{9D8B030D-6E8A-4147-A177-3AD203B41FA5}">
                      <a16:colId xmlns:a16="http://schemas.microsoft.com/office/drawing/2014/main" val="2587410026"/>
                    </a:ext>
                  </a:extLst>
                </a:gridCol>
                <a:gridCol w="988964">
                  <a:extLst>
                    <a:ext uri="{9D8B030D-6E8A-4147-A177-3AD203B41FA5}">
                      <a16:colId xmlns:a16="http://schemas.microsoft.com/office/drawing/2014/main" val="1226482133"/>
                    </a:ext>
                  </a:extLst>
                </a:gridCol>
                <a:gridCol w="1096512">
                  <a:extLst>
                    <a:ext uri="{9D8B030D-6E8A-4147-A177-3AD203B41FA5}">
                      <a16:colId xmlns:a16="http://schemas.microsoft.com/office/drawing/2014/main" val="1955336065"/>
                    </a:ext>
                  </a:extLst>
                </a:gridCol>
                <a:gridCol w="1435519">
                  <a:extLst>
                    <a:ext uri="{9D8B030D-6E8A-4147-A177-3AD203B41FA5}">
                      <a16:colId xmlns:a16="http://schemas.microsoft.com/office/drawing/2014/main" val="3411486054"/>
                    </a:ext>
                  </a:extLst>
                </a:gridCol>
              </a:tblGrid>
              <a:tr h="488245">
                <a:tc>
                  <a:txBody>
                    <a:bodyPr/>
                    <a:lstStyle/>
                    <a:p>
                      <a:pPr marL="0" marR="0" algn="just">
                        <a:lnSpc>
                          <a:spcPct val="115000"/>
                        </a:lnSpc>
                        <a:spcBef>
                          <a:spcPts val="0"/>
                        </a:spcBef>
                        <a:spcAft>
                          <a:spcPts val="0"/>
                        </a:spcAft>
                      </a:pPr>
                      <a:r>
                        <a:rPr lang="en-GB" sz="1000" dirty="0">
                          <a:effectLst/>
                        </a:rPr>
                        <a:t>Index</a:t>
                      </a:r>
                      <a:endParaRPr lang="en-US" sz="1000" dirty="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tc>
                  <a:txBody>
                    <a:bodyPr/>
                    <a:lstStyle/>
                    <a:p>
                      <a:pPr marL="0" marR="0" algn="just">
                        <a:lnSpc>
                          <a:spcPct val="115000"/>
                        </a:lnSpc>
                        <a:spcBef>
                          <a:spcPts val="0"/>
                        </a:spcBef>
                        <a:spcAft>
                          <a:spcPts val="0"/>
                        </a:spcAft>
                      </a:pPr>
                      <a:r>
                        <a:rPr lang="en-GB" sz="1000">
                          <a:effectLst/>
                        </a:rPr>
                        <a:t>KPI</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tc>
                  <a:txBody>
                    <a:bodyPr/>
                    <a:lstStyle/>
                    <a:p>
                      <a:pPr marL="0" marR="0" algn="just">
                        <a:lnSpc>
                          <a:spcPct val="115000"/>
                        </a:lnSpc>
                        <a:spcBef>
                          <a:spcPts val="0"/>
                        </a:spcBef>
                        <a:spcAft>
                          <a:spcPts val="0"/>
                        </a:spcAft>
                      </a:pPr>
                      <a:r>
                        <a:rPr lang="en-GB" sz="1000">
                          <a:effectLst/>
                        </a:rPr>
                        <a:t>Sub-KPI</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tc>
                  <a:txBody>
                    <a:bodyPr/>
                    <a:lstStyle/>
                    <a:p>
                      <a:pPr marL="0" marR="0" algn="just">
                        <a:lnSpc>
                          <a:spcPct val="115000"/>
                        </a:lnSpc>
                        <a:spcBef>
                          <a:spcPts val="0"/>
                        </a:spcBef>
                        <a:spcAft>
                          <a:spcPts val="0"/>
                        </a:spcAft>
                      </a:pPr>
                      <a:r>
                        <a:rPr lang="en-GB" sz="1000">
                          <a:effectLst/>
                        </a:rPr>
                        <a:t>Feasibility </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tc>
                  <a:txBody>
                    <a:bodyPr/>
                    <a:lstStyle/>
                    <a:p>
                      <a:pPr marL="0" marR="0" algn="just">
                        <a:lnSpc>
                          <a:spcPct val="115000"/>
                        </a:lnSpc>
                        <a:spcBef>
                          <a:spcPts val="0"/>
                        </a:spcBef>
                        <a:spcAft>
                          <a:spcPts val="0"/>
                        </a:spcAft>
                      </a:pPr>
                      <a:r>
                        <a:rPr lang="en-GB" sz="1000">
                          <a:effectLst/>
                        </a:rPr>
                        <a:t>Impact of Predictive Modeling</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tc>
                  <a:txBody>
                    <a:bodyPr/>
                    <a:lstStyle/>
                    <a:p>
                      <a:pPr marL="0" marR="0" algn="just">
                        <a:lnSpc>
                          <a:spcPct val="115000"/>
                        </a:lnSpc>
                        <a:spcBef>
                          <a:spcPts val="0"/>
                        </a:spcBef>
                        <a:spcAft>
                          <a:spcPts val="0"/>
                        </a:spcAft>
                      </a:pPr>
                      <a:r>
                        <a:rPr lang="en-GB" sz="1000">
                          <a:effectLst/>
                        </a:rPr>
                        <a:t>Notes</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extLst>
                  <a:ext uri="{0D108BD9-81ED-4DB2-BD59-A6C34878D82A}">
                    <a16:rowId xmlns:a16="http://schemas.microsoft.com/office/drawing/2014/main" val="313698332"/>
                  </a:ext>
                </a:extLst>
              </a:tr>
              <a:tr h="473381">
                <a:tc>
                  <a:txBody>
                    <a:bodyPr/>
                    <a:lstStyle/>
                    <a:p>
                      <a:pPr marL="0" marR="0" algn="l">
                        <a:lnSpc>
                          <a:spcPct val="115000"/>
                        </a:lnSpc>
                        <a:spcBef>
                          <a:spcPts val="0"/>
                        </a:spcBef>
                        <a:spcAft>
                          <a:spcPts val="0"/>
                        </a:spcAft>
                      </a:pPr>
                      <a:r>
                        <a:rPr lang="en-GB" sz="1000">
                          <a:effectLst/>
                        </a:rPr>
                        <a:t>H-KPI-1</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tc>
                  <a:txBody>
                    <a:bodyPr/>
                    <a:lstStyle/>
                    <a:p>
                      <a:pPr marL="0" marR="0" algn="l">
                        <a:lnSpc>
                          <a:spcPct val="115000"/>
                        </a:lnSpc>
                        <a:spcBef>
                          <a:spcPts val="0"/>
                        </a:spcBef>
                        <a:spcAft>
                          <a:spcPts val="0"/>
                        </a:spcAft>
                      </a:pPr>
                      <a:r>
                        <a:rPr lang="en-GB" sz="1000" dirty="0">
                          <a:effectLst/>
                        </a:rPr>
                        <a:t>Specific Energy Consumption</a:t>
                      </a:r>
                      <a:endParaRPr lang="en-US" sz="1000" dirty="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tc>
                  <a:txBody>
                    <a:bodyPr/>
                    <a:lstStyle/>
                    <a:p>
                      <a:pPr marL="0" marR="0" algn="l">
                        <a:lnSpc>
                          <a:spcPct val="115000"/>
                        </a:lnSpc>
                        <a:spcBef>
                          <a:spcPts val="0"/>
                        </a:spcBef>
                        <a:spcAft>
                          <a:spcPts val="0"/>
                        </a:spcAft>
                      </a:pPr>
                      <a:r>
                        <a:rPr lang="en-GB" sz="1000">
                          <a:effectLst/>
                        </a:rPr>
                        <a:t>Heat-up times</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tc>
                  <a:txBody>
                    <a:bodyPr/>
                    <a:lstStyle/>
                    <a:p>
                      <a:pPr marL="0" marR="0" algn="l">
                        <a:lnSpc>
                          <a:spcPct val="115000"/>
                        </a:lnSpc>
                        <a:spcBef>
                          <a:spcPts val="0"/>
                        </a:spcBef>
                        <a:spcAft>
                          <a:spcPts val="0"/>
                        </a:spcAft>
                      </a:pPr>
                      <a:r>
                        <a:rPr lang="en-GB" sz="1000">
                          <a:effectLst/>
                        </a:rPr>
                        <a:t>Not possible to target</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tc>
                  <a:txBody>
                    <a:bodyPr/>
                    <a:lstStyle/>
                    <a:p>
                      <a:pPr marL="0" marR="0" algn="l">
                        <a:lnSpc>
                          <a:spcPct val="115000"/>
                        </a:lnSpc>
                        <a:spcBef>
                          <a:spcPts val="0"/>
                        </a:spcBef>
                        <a:spcAft>
                          <a:spcPts val="0"/>
                        </a:spcAft>
                      </a:pPr>
                      <a:r>
                        <a:rPr lang="en-GB" sz="1000">
                          <a:effectLst/>
                        </a:rPr>
                        <a:t>Not applicable</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tc>
                  <a:txBody>
                    <a:bodyPr/>
                    <a:lstStyle/>
                    <a:p>
                      <a:pPr marL="0" marR="0" algn="l">
                        <a:lnSpc>
                          <a:spcPct val="115000"/>
                        </a:lnSpc>
                        <a:spcBef>
                          <a:spcPts val="0"/>
                        </a:spcBef>
                        <a:spcAft>
                          <a:spcPts val="0"/>
                        </a:spcAft>
                      </a:pPr>
                      <a:r>
                        <a:rPr lang="en-GB" sz="1000">
                          <a:effectLst/>
                        </a:rPr>
                        <a:t>Fuel source has changed.</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extLst>
                  <a:ext uri="{0D108BD9-81ED-4DB2-BD59-A6C34878D82A}">
                    <a16:rowId xmlns:a16="http://schemas.microsoft.com/office/drawing/2014/main" val="2405717594"/>
                  </a:ext>
                </a:extLst>
              </a:tr>
              <a:tr h="488245">
                <a:tc>
                  <a:txBody>
                    <a:bodyPr/>
                    <a:lstStyle/>
                    <a:p>
                      <a:pPr marL="0" marR="0" algn="l">
                        <a:lnSpc>
                          <a:spcPct val="115000"/>
                        </a:lnSpc>
                        <a:spcBef>
                          <a:spcPts val="0"/>
                        </a:spcBef>
                        <a:spcAft>
                          <a:spcPts val="0"/>
                        </a:spcAft>
                      </a:pPr>
                      <a:r>
                        <a:rPr lang="en-GB" sz="1000">
                          <a:effectLst/>
                        </a:rPr>
                        <a:t>H-KPI-2</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tc>
                  <a:txBody>
                    <a:bodyPr/>
                    <a:lstStyle/>
                    <a:p>
                      <a:pPr marL="0" marR="0" algn="l">
                        <a:lnSpc>
                          <a:spcPct val="115000"/>
                        </a:lnSpc>
                        <a:spcBef>
                          <a:spcPts val="0"/>
                        </a:spcBef>
                        <a:spcAft>
                          <a:spcPts val="0"/>
                        </a:spcAft>
                      </a:pPr>
                      <a:r>
                        <a:rPr lang="en-GB" sz="1000">
                          <a:effectLst/>
                        </a:rPr>
                        <a:t>Specific Energy Consumption</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tc>
                  <a:txBody>
                    <a:bodyPr/>
                    <a:lstStyle/>
                    <a:p>
                      <a:pPr marL="0" marR="0" algn="l">
                        <a:lnSpc>
                          <a:spcPct val="115000"/>
                        </a:lnSpc>
                        <a:spcBef>
                          <a:spcPts val="0"/>
                        </a:spcBef>
                        <a:spcAft>
                          <a:spcPts val="0"/>
                        </a:spcAft>
                      </a:pPr>
                      <a:r>
                        <a:rPr lang="en-GB" sz="1000" dirty="0">
                          <a:effectLst/>
                        </a:rPr>
                        <a:t>Schedules of </a:t>
                      </a:r>
                      <a:r>
                        <a:rPr lang="en-GB" sz="1000" dirty="0" err="1">
                          <a:effectLst/>
                        </a:rPr>
                        <a:t>Auftrags</a:t>
                      </a:r>
                      <a:r>
                        <a:rPr lang="en-GB" sz="1000" dirty="0">
                          <a:effectLst/>
                        </a:rPr>
                        <a:t>/Types</a:t>
                      </a:r>
                      <a:endParaRPr lang="en-US" sz="1000" dirty="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tc>
                  <a:txBody>
                    <a:bodyPr/>
                    <a:lstStyle/>
                    <a:p>
                      <a:pPr marL="0" marR="0" algn="l">
                        <a:lnSpc>
                          <a:spcPct val="115000"/>
                        </a:lnSpc>
                        <a:spcBef>
                          <a:spcPts val="0"/>
                        </a:spcBef>
                        <a:spcAft>
                          <a:spcPts val="0"/>
                        </a:spcAft>
                      </a:pPr>
                      <a:r>
                        <a:rPr lang="en-GB" sz="1000">
                          <a:effectLst/>
                        </a:rPr>
                        <a:t>Not possible to target</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tc>
                  <a:txBody>
                    <a:bodyPr/>
                    <a:lstStyle/>
                    <a:p>
                      <a:pPr marL="0" marR="0" algn="l">
                        <a:lnSpc>
                          <a:spcPct val="115000"/>
                        </a:lnSpc>
                        <a:spcBef>
                          <a:spcPts val="0"/>
                        </a:spcBef>
                        <a:spcAft>
                          <a:spcPts val="0"/>
                        </a:spcAft>
                      </a:pPr>
                      <a:r>
                        <a:rPr lang="en-GB" sz="1000">
                          <a:effectLst/>
                        </a:rPr>
                        <a:t>Not applicable</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tc>
                  <a:txBody>
                    <a:bodyPr/>
                    <a:lstStyle/>
                    <a:p>
                      <a:pPr marL="0" marR="0" algn="l">
                        <a:lnSpc>
                          <a:spcPct val="115000"/>
                        </a:lnSpc>
                        <a:spcBef>
                          <a:spcPts val="0"/>
                        </a:spcBef>
                        <a:spcAft>
                          <a:spcPts val="0"/>
                        </a:spcAft>
                      </a:pPr>
                      <a:r>
                        <a:rPr lang="en-GB" sz="1000">
                          <a:effectLst/>
                        </a:rPr>
                        <a:t>Unknown constraints</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extLst>
                  <a:ext uri="{0D108BD9-81ED-4DB2-BD59-A6C34878D82A}">
                    <a16:rowId xmlns:a16="http://schemas.microsoft.com/office/drawing/2014/main" val="2965227610"/>
                  </a:ext>
                </a:extLst>
              </a:tr>
              <a:tr h="934126">
                <a:tc>
                  <a:txBody>
                    <a:bodyPr/>
                    <a:lstStyle/>
                    <a:p>
                      <a:pPr marL="0" marR="0" algn="l">
                        <a:lnSpc>
                          <a:spcPct val="115000"/>
                        </a:lnSpc>
                        <a:spcBef>
                          <a:spcPts val="0"/>
                        </a:spcBef>
                        <a:spcAft>
                          <a:spcPts val="0"/>
                        </a:spcAft>
                      </a:pPr>
                      <a:r>
                        <a:rPr lang="en-GB" sz="1000">
                          <a:effectLst/>
                        </a:rPr>
                        <a:t>H-KPI-3</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tc>
                  <a:txBody>
                    <a:bodyPr/>
                    <a:lstStyle/>
                    <a:p>
                      <a:pPr marL="0" marR="0" algn="l">
                        <a:lnSpc>
                          <a:spcPct val="115000"/>
                        </a:lnSpc>
                        <a:spcBef>
                          <a:spcPts val="0"/>
                        </a:spcBef>
                        <a:spcAft>
                          <a:spcPts val="0"/>
                        </a:spcAft>
                      </a:pPr>
                      <a:r>
                        <a:rPr lang="en-GB" sz="1000">
                          <a:effectLst/>
                        </a:rPr>
                        <a:t>Production Stops</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tc>
                  <a:txBody>
                    <a:bodyPr/>
                    <a:lstStyle/>
                    <a:p>
                      <a:pPr marL="0" marR="0" algn="l">
                        <a:lnSpc>
                          <a:spcPct val="115000"/>
                        </a:lnSpc>
                        <a:spcBef>
                          <a:spcPts val="0"/>
                        </a:spcBef>
                        <a:spcAft>
                          <a:spcPts val="0"/>
                        </a:spcAft>
                      </a:pPr>
                      <a:r>
                        <a:rPr lang="en-GB" sz="1000" dirty="0">
                          <a:effectLst/>
                        </a:rPr>
                        <a:t> </a:t>
                      </a:r>
                      <a:endParaRPr lang="en-US" sz="1000" dirty="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tc>
                  <a:txBody>
                    <a:bodyPr/>
                    <a:lstStyle/>
                    <a:p>
                      <a:pPr marL="0" marR="0" algn="l">
                        <a:lnSpc>
                          <a:spcPct val="115000"/>
                        </a:lnSpc>
                        <a:spcBef>
                          <a:spcPts val="0"/>
                        </a:spcBef>
                        <a:spcAft>
                          <a:spcPts val="0"/>
                        </a:spcAft>
                      </a:pPr>
                      <a:r>
                        <a:rPr lang="en-GB" sz="1000" dirty="0">
                          <a:effectLst/>
                        </a:rPr>
                        <a:t>Targeted, indirectly through the regulation of quality deviations</a:t>
                      </a:r>
                      <a:endParaRPr lang="en-US" sz="1000" dirty="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tc>
                  <a:txBody>
                    <a:bodyPr/>
                    <a:lstStyle/>
                    <a:p>
                      <a:pPr marL="0" marR="0" algn="l">
                        <a:lnSpc>
                          <a:spcPct val="115000"/>
                        </a:lnSpc>
                        <a:spcBef>
                          <a:spcPts val="0"/>
                        </a:spcBef>
                        <a:spcAft>
                          <a:spcPts val="0"/>
                        </a:spcAft>
                      </a:pPr>
                      <a:r>
                        <a:rPr lang="en-GB" sz="1000">
                          <a:effectLst/>
                        </a:rPr>
                        <a:t>Reduction of stops by predicting and regulating quality</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tc>
                  <a:txBody>
                    <a:bodyPr/>
                    <a:lstStyle/>
                    <a:p>
                      <a:pPr marL="0" marR="0" algn="l">
                        <a:lnSpc>
                          <a:spcPct val="115000"/>
                        </a:lnSpc>
                        <a:spcBef>
                          <a:spcPts val="0"/>
                        </a:spcBef>
                        <a:spcAft>
                          <a:spcPts val="0"/>
                        </a:spcAft>
                      </a:pPr>
                      <a:r>
                        <a:rPr lang="en-GB" sz="1000">
                          <a:effectLst/>
                        </a:rPr>
                        <a:t>Generic production stops cannot be targeted due to absence of data</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extLst>
                  <a:ext uri="{0D108BD9-81ED-4DB2-BD59-A6C34878D82A}">
                    <a16:rowId xmlns:a16="http://schemas.microsoft.com/office/drawing/2014/main" val="4159399246"/>
                  </a:ext>
                </a:extLst>
              </a:tr>
              <a:tr h="934126">
                <a:tc>
                  <a:txBody>
                    <a:bodyPr/>
                    <a:lstStyle/>
                    <a:p>
                      <a:pPr marL="0" marR="0" algn="l">
                        <a:lnSpc>
                          <a:spcPct val="115000"/>
                        </a:lnSpc>
                        <a:spcBef>
                          <a:spcPts val="0"/>
                        </a:spcBef>
                        <a:spcAft>
                          <a:spcPts val="0"/>
                        </a:spcAft>
                      </a:pPr>
                      <a:r>
                        <a:rPr lang="en-GB" sz="1000">
                          <a:effectLst/>
                        </a:rPr>
                        <a:t>H-KPI-4</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tc>
                  <a:txBody>
                    <a:bodyPr/>
                    <a:lstStyle/>
                    <a:p>
                      <a:pPr marL="0" marR="0" algn="l">
                        <a:lnSpc>
                          <a:spcPct val="115000"/>
                        </a:lnSpc>
                        <a:spcBef>
                          <a:spcPts val="0"/>
                        </a:spcBef>
                        <a:spcAft>
                          <a:spcPts val="0"/>
                        </a:spcAft>
                      </a:pPr>
                      <a:r>
                        <a:rPr lang="en-GB" sz="1000">
                          <a:effectLst/>
                        </a:rPr>
                        <a:t>Scrap Material</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tc>
                  <a:txBody>
                    <a:bodyPr/>
                    <a:lstStyle/>
                    <a:p>
                      <a:pPr marL="0" marR="0" algn="l">
                        <a:lnSpc>
                          <a:spcPct val="115000"/>
                        </a:lnSpc>
                        <a:spcBef>
                          <a:spcPts val="0"/>
                        </a:spcBef>
                        <a:spcAft>
                          <a:spcPts val="0"/>
                        </a:spcAft>
                      </a:pPr>
                      <a:r>
                        <a:rPr lang="en-GB" sz="1000">
                          <a:effectLst/>
                        </a:rPr>
                        <a:t>Reduce scrap material generated due to missed specifications in KORN</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tc>
                  <a:txBody>
                    <a:bodyPr/>
                    <a:lstStyle/>
                    <a:p>
                      <a:pPr marL="0" marR="0" algn="l">
                        <a:lnSpc>
                          <a:spcPct val="115000"/>
                        </a:lnSpc>
                        <a:spcBef>
                          <a:spcPts val="0"/>
                        </a:spcBef>
                        <a:spcAft>
                          <a:spcPts val="0"/>
                        </a:spcAft>
                      </a:pPr>
                      <a:r>
                        <a:rPr lang="en-GB" sz="1000">
                          <a:effectLst/>
                        </a:rPr>
                        <a:t>Targeted, indirectly through the regulation of quality deviations</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tc>
                  <a:txBody>
                    <a:bodyPr/>
                    <a:lstStyle/>
                    <a:p>
                      <a:pPr marL="0" marR="0" algn="l">
                        <a:lnSpc>
                          <a:spcPct val="115000"/>
                        </a:lnSpc>
                        <a:spcBef>
                          <a:spcPts val="0"/>
                        </a:spcBef>
                        <a:spcAft>
                          <a:spcPts val="0"/>
                        </a:spcAft>
                      </a:pPr>
                      <a:r>
                        <a:rPr lang="en-GB" sz="1000" dirty="0">
                          <a:effectLst/>
                        </a:rPr>
                        <a:t>Reduction of scrap material by predicting and regulating quality</a:t>
                      </a:r>
                      <a:endParaRPr lang="en-US" sz="1000" dirty="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tc>
                  <a:txBody>
                    <a:bodyPr/>
                    <a:lstStyle/>
                    <a:p>
                      <a:pPr marL="0" marR="0" algn="l">
                        <a:lnSpc>
                          <a:spcPct val="115000"/>
                        </a:lnSpc>
                        <a:spcBef>
                          <a:spcPts val="0"/>
                        </a:spcBef>
                        <a:spcAft>
                          <a:spcPts val="0"/>
                        </a:spcAft>
                      </a:pPr>
                      <a:r>
                        <a:rPr lang="en-GB" sz="1000">
                          <a:effectLst/>
                        </a:rPr>
                        <a:t> </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extLst>
                  <a:ext uri="{0D108BD9-81ED-4DB2-BD59-A6C34878D82A}">
                    <a16:rowId xmlns:a16="http://schemas.microsoft.com/office/drawing/2014/main" val="2921827398"/>
                  </a:ext>
                </a:extLst>
              </a:tr>
              <a:tr h="934126">
                <a:tc>
                  <a:txBody>
                    <a:bodyPr/>
                    <a:lstStyle/>
                    <a:p>
                      <a:pPr marL="0" marR="0" algn="l">
                        <a:lnSpc>
                          <a:spcPct val="115000"/>
                        </a:lnSpc>
                        <a:spcBef>
                          <a:spcPts val="0"/>
                        </a:spcBef>
                        <a:spcAft>
                          <a:spcPts val="0"/>
                        </a:spcAft>
                      </a:pPr>
                      <a:r>
                        <a:rPr lang="en-GB" sz="1000">
                          <a:effectLst/>
                        </a:rPr>
                        <a:t>H-KPI-5</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tc>
                  <a:txBody>
                    <a:bodyPr/>
                    <a:lstStyle/>
                    <a:p>
                      <a:pPr marL="0" marR="0" algn="l">
                        <a:lnSpc>
                          <a:spcPct val="115000"/>
                        </a:lnSpc>
                        <a:spcBef>
                          <a:spcPts val="0"/>
                        </a:spcBef>
                        <a:spcAft>
                          <a:spcPts val="0"/>
                        </a:spcAft>
                      </a:pPr>
                      <a:r>
                        <a:rPr lang="en-GB" sz="1000">
                          <a:effectLst/>
                        </a:rPr>
                        <a:t>Scrap Material </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tc>
                  <a:txBody>
                    <a:bodyPr/>
                    <a:lstStyle/>
                    <a:p>
                      <a:pPr marL="0" marR="0" algn="l">
                        <a:lnSpc>
                          <a:spcPct val="115000"/>
                        </a:lnSpc>
                        <a:spcBef>
                          <a:spcPts val="0"/>
                        </a:spcBef>
                        <a:spcAft>
                          <a:spcPts val="0"/>
                        </a:spcAft>
                      </a:pPr>
                      <a:r>
                        <a:rPr lang="en-GB" sz="1000">
                          <a:effectLst/>
                        </a:rPr>
                        <a:t>In which process step(s) is most of the scrap material produced?</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tc>
                  <a:txBody>
                    <a:bodyPr/>
                    <a:lstStyle/>
                    <a:p>
                      <a:pPr marL="0" marR="0" algn="l">
                        <a:lnSpc>
                          <a:spcPct val="115000"/>
                        </a:lnSpc>
                        <a:spcBef>
                          <a:spcPts val="0"/>
                        </a:spcBef>
                        <a:spcAft>
                          <a:spcPts val="0"/>
                        </a:spcAft>
                      </a:pPr>
                      <a:r>
                        <a:rPr lang="en-GB" sz="1000">
                          <a:effectLst/>
                        </a:rPr>
                        <a:t>Not targeted. Priority has been given to H-KPI-4</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tc>
                  <a:txBody>
                    <a:bodyPr/>
                    <a:lstStyle/>
                    <a:p>
                      <a:pPr marL="0" marR="0" algn="l">
                        <a:lnSpc>
                          <a:spcPct val="115000"/>
                        </a:lnSpc>
                        <a:spcBef>
                          <a:spcPts val="0"/>
                        </a:spcBef>
                        <a:spcAft>
                          <a:spcPts val="0"/>
                        </a:spcAft>
                      </a:pPr>
                      <a:r>
                        <a:rPr lang="en-GB" sz="1000" dirty="0">
                          <a:effectLst/>
                        </a:rPr>
                        <a:t>Not applicable</a:t>
                      </a:r>
                      <a:endParaRPr lang="en-US" sz="1000" dirty="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tc>
                  <a:txBody>
                    <a:bodyPr/>
                    <a:lstStyle/>
                    <a:p>
                      <a:pPr marL="0" marR="0" algn="l">
                        <a:lnSpc>
                          <a:spcPct val="115000"/>
                        </a:lnSpc>
                        <a:spcBef>
                          <a:spcPts val="0"/>
                        </a:spcBef>
                        <a:spcAft>
                          <a:spcPts val="0"/>
                        </a:spcAft>
                      </a:pPr>
                      <a:r>
                        <a:rPr lang="en-GB" sz="1000" dirty="0">
                          <a:effectLst/>
                        </a:rPr>
                        <a:t>The KORN step (of H-KPI-4) has been identified as the main source of scrap material by the HOE’s experts.</a:t>
                      </a:r>
                      <a:endParaRPr lang="en-US" sz="1000" dirty="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extLst>
                  <a:ext uri="{0D108BD9-81ED-4DB2-BD59-A6C34878D82A}">
                    <a16:rowId xmlns:a16="http://schemas.microsoft.com/office/drawing/2014/main" val="98472587"/>
                  </a:ext>
                </a:extLst>
              </a:tr>
              <a:tr h="1134855">
                <a:tc>
                  <a:txBody>
                    <a:bodyPr/>
                    <a:lstStyle/>
                    <a:p>
                      <a:pPr marL="0" marR="0" algn="l">
                        <a:lnSpc>
                          <a:spcPct val="115000"/>
                        </a:lnSpc>
                        <a:spcBef>
                          <a:spcPts val="0"/>
                        </a:spcBef>
                        <a:spcAft>
                          <a:spcPts val="0"/>
                        </a:spcAft>
                      </a:pPr>
                      <a:r>
                        <a:rPr lang="en-GB" sz="1000">
                          <a:effectLst/>
                        </a:rPr>
                        <a:t>H-KPI-6</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tc>
                  <a:txBody>
                    <a:bodyPr/>
                    <a:lstStyle/>
                    <a:p>
                      <a:pPr marL="0" marR="0" algn="l">
                        <a:lnSpc>
                          <a:spcPct val="115000"/>
                        </a:lnSpc>
                        <a:spcBef>
                          <a:spcPts val="0"/>
                        </a:spcBef>
                        <a:spcAft>
                          <a:spcPts val="0"/>
                        </a:spcAft>
                      </a:pPr>
                      <a:r>
                        <a:rPr lang="en-GB" sz="1000">
                          <a:effectLst/>
                        </a:rPr>
                        <a:t>Quality</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tc>
                  <a:txBody>
                    <a:bodyPr/>
                    <a:lstStyle/>
                    <a:p>
                      <a:pPr marL="0" marR="0" algn="l">
                        <a:lnSpc>
                          <a:spcPct val="115000"/>
                        </a:lnSpc>
                        <a:spcBef>
                          <a:spcPts val="0"/>
                        </a:spcBef>
                        <a:spcAft>
                          <a:spcPts val="0"/>
                        </a:spcAft>
                      </a:pPr>
                      <a:r>
                        <a:rPr lang="en-GB" sz="1000">
                          <a:effectLst/>
                        </a:rPr>
                        <a:t>Predicting quality in intermediate production steps</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tc>
                  <a:txBody>
                    <a:bodyPr/>
                    <a:lstStyle/>
                    <a:p>
                      <a:pPr marL="0" marR="0" algn="l">
                        <a:lnSpc>
                          <a:spcPct val="115000"/>
                        </a:lnSpc>
                        <a:spcBef>
                          <a:spcPts val="0"/>
                        </a:spcBef>
                        <a:spcAft>
                          <a:spcPts val="0"/>
                        </a:spcAft>
                      </a:pPr>
                      <a:r>
                        <a:rPr lang="en-GB" sz="1000">
                          <a:effectLst/>
                        </a:rPr>
                        <a:t>Targeted</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tc>
                  <a:txBody>
                    <a:bodyPr/>
                    <a:lstStyle/>
                    <a:p>
                      <a:pPr marL="0" marR="0" algn="l">
                        <a:lnSpc>
                          <a:spcPct val="115000"/>
                        </a:lnSpc>
                        <a:spcBef>
                          <a:spcPts val="0"/>
                        </a:spcBef>
                        <a:spcAft>
                          <a:spcPts val="0"/>
                        </a:spcAft>
                      </a:pPr>
                      <a:r>
                        <a:rPr lang="en-GB" sz="1000">
                          <a:effectLst/>
                        </a:rPr>
                        <a:t>Improving quality standards by predicting and regulating quality</a:t>
                      </a:r>
                      <a:endParaRPr lang="en-US" sz="100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tc>
                  <a:txBody>
                    <a:bodyPr/>
                    <a:lstStyle/>
                    <a:p>
                      <a:pPr marL="0" marR="0" algn="l">
                        <a:lnSpc>
                          <a:spcPct val="115000"/>
                        </a:lnSpc>
                        <a:spcBef>
                          <a:spcPts val="0"/>
                        </a:spcBef>
                        <a:spcAft>
                          <a:spcPts val="0"/>
                        </a:spcAft>
                      </a:pPr>
                      <a:r>
                        <a:rPr lang="en-GB" sz="1000" dirty="0">
                          <a:effectLst/>
                        </a:rPr>
                        <a:t> </a:t>
                      </a:r>
                      <a:endParaRPr lang="en-US" sz="1000" dirty="0">
                        <a:effectLst/>
                        <a:latin typeface="Times New Roman" panose="02020603050405020304" pitchFamily="18" charset="0"/>
                        <a:ea typeface="Calibri" panose="020F0502020204030204" pitchFamily="34" charset="0"/>
                        <a:cs typeface="Arial" panose="020B0604020202020204" pitchFamily="34" charset="0"/>
                      </a:endParaRPr>
                    </a:p>
                  </a:txBody>
                  <a:tcPr marL="49874" marR="49874" marT="0" marB="0"/>
                </a:tc>
                <a:extLst>
                  <a:ext uri="{0D108BD9-81ED-4DB2-BD59-A6C34878D82A}">
                    <a16:rowId xmlns:a16="http://schemas.microsoft.com/office/drawing/2014/main" val="2163907547"/>
                  </a:ext>
                </a:extLst>
              </a:tr>
            </a:tbl>
          </a:graphicData>
        </a:graphic>
      </p:graphicFrame>
      <p:sp>
        <p:nvSpPr>
          <p:cNvPr id="3" name="3 Rectángulo">
            <a:extLst>
              <a:ext uri="{FF2B5EF4-FFF2-40B4-BE49-F238E27FC236}">
                <a16:creationId xmlns:a16="http://schemas.microsoft.com/office/drawing/2014/main" id="{E53E5884-119D-56FD-C3F7-DDDB9703A10E}"/>
              </a:ext>
            </a:extLst>
          </p:cNvPr>
          <p:cNvSpPr/>
          <p:nvPr/>
        </p:nvSpPr>
        <p:spPr>
          <a:xfrm>
            <a:off x="6392849" y="217566"/>
            <a:ext cx="2781339" cy="584775"/>
          </a:xfrm>
          <a:prstGeom prst="rect">
            <a:avLst/>
          </a:prstGeom>
        </p:spPr>
        <p:txBody>
          <a:bodyPr wrap="none">
            <a:spAutoFit/>
          </a:bodyPr>
          <a:lstStyle/>
          <a:p>
            <a:r>
              <a:rPr lang="en-US" sz="3200" b="1" dirty="0">
                <a:solidFill>
                  <a:schemeClr val="bg1"/>
                </a:solidFill>
                <a:latin typeface="Arial" panose="020B0604020202020204" pitchFamily="34" charset="0"/>
                <a:cs typeface="Arial" panose="020B0604020202020204" pitchFamily="34" charset="0"/>
              </a:rPr>
              <a:t>HOE Training</a:t>
            </a:r>
          </a:p>
        </p:txBody>
      </p:sp>
      <p:sp>
        <p:nvSpPr>
          <p:cNvPr id="4" name="3 Rectángulo">
            <a:extLst>
              <a:ext uri="{FF2B5EF4-FFF2-40B4-BE49-F238E27FC236}">
                <a16:creationId xmlns:a16="http://schemas.microsoft.com/office/drawing/2014/main" id="{BC9414BE-8DBD-0553-BBF7-CF81DC9D9762}"/>
              </a:ext>
            </a:extLst>
          </p:cNvPr>
          <p:cNvSpPr/>
          <p:nvPr/>
        </p:nvSpPr>
        <p:spPr>
          <a:xfrm>
            <a:off x="9417927" y="343979"/>
            <a:ext cx="13003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June 2023</a:t>
            </a:r>
          </a:p>
        </p:txBody>
      </p:sp>
      <p:cxnSp>
        <p:nvCxnSpPr>
          <p:cNvPr id="5" name="Connettore diritto 19">
            <a:extLst>
              <a:ext uri="{FF2B5EF4-FFF2-40B4-BE49-F238E27FC236}">
                <a16:creationId xmlns:a16="http://schemas.microsoft.com/office/drawing/2014/main" id="{F05857F1-1247-DE50-E889-7F7BC0A399D4}"/>
              </a:ext>
            </a:extLst>
          </p:cNvPr>
          <p:cNvCxnSpPr>
            <a:cxnSpLocks/>
          </p:cNvCxnSpPr>
          <p:nvPr/>
        </p:nvCxnSpPr>
        <p:spPr>
          <a:xfrm>
            <a:off x="9337251" y="363421"/>
            <a:ext cx="0" cy="2930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7150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a:extLst>
              <a:ext uri="{FF2B5EF4-FFF2-40B4-BE49-F238E27FC236}">
                <a16:creationId xmlns:a16="http://schemas.microsoft.com/office/drawing/2014/main" id="{CEB1E9C6-75D6-4B77-6B09-0F2D270A28D2}"/>
              </a:ext>
            </a:extLst>
          </p:cNvPr>
          <p:cNvSpPr/>
          <p:nvPr/>
        </p:nvSpPr>
        <p:spPr>
          <a:xfrm>
            <a:off x="347909" y="2011804"/>
            <a:ext cx="4190546" cy="461665"/>
          </a:xfrm>
          <a:prstGeom prst="rect">
            <a:avLst/>
          </a:prstGeom>
          <a:solidFill>
            <a:schemeClr val="accent1"/>
          </a:solidFill>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Production Stops &amp; Scrap</a:t>
            </a:r>
            <a:endParaRPr lang="en-US" sz="3200" dirty="0">
              <a:solidFill>
                <a:schemeClr val="bg1"/>
              </a:solidFill>
              <a:latin typeface="Arial" panose="020B0604020202020204" pitchFamily="34" charset="0"/>
              <a:cs typeface="Arial" panose="020B0604020202020204" pitchFamily="34" charset="0"/>
            </a:endParaRPr>
          </a:p>
        </p:txBody>
      </p:sp>
      <p:sp>
        <p:nvSpPr>
          <p:cNvPr id="11" name="3 CuadroTexto">
            <a:extLst>
              <a:ext uri="{FF2B5EF4-FFF2-40B4-BE49-F238E27FC236}">
                <a16:creationId xmlns:a16="http://schemas.microsoft.com/office/drawing/2014/main" id="{FD4238A8-F114-4231-BE20-8A7A08B2226D}"/>
              </a:ext>
            </a:extLst>
          </p:cNvPr>
          <p:cNvSpPr txBox="1"/>
          <p:nvPr/>
        </p:nvSpPr>
        <p:spPr>
          <a:xfrm>
            <a:off x="347909" y="2849831"/>
            <a:ext cx="4457467" cy="2677656"/>
          </a:xfrm>
          <a:prstGeom prst="rect">
            <a:avLst/>
          </a:prstGeom>
          <a:noFill/>
        </p:spPr>
        <p:txBody>
          <a:bodyPr wrap="square" rtlCol="0">
            <a:spAutoFit/>
          </a:bodyPr>
          <a:lstStyle/>
          <a:p>
            <a:pPr algn="just">
              <a:buFont typeface="Arial" pitchFamily="34" charset="0"/>
              <a:buChar char="•"/>
            </a:pPr>
            <a:r>
              <a:rPr lang="en-US" sz="1400" dirty="0">
                <a:latin typeface="Arial" panose="020B0604020202020204" pitchFamily="34" charset="0"/>
                <a:ea typeface="Times New Roman" pitchFamily="18" charset="0"/>
                <a:cs typeface="Arial" panose="020B0604020202020204" pitchFamily="34" charset="0"/>
              </a:rPr>
              <a:t> Goal &amp; Challenges</a:t>
            </a:r>
          </a:p>
          <a:p>
            <a:pPr lvl="1" algn="just">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Predict extreme quality deviations (associated to stops)</a:t>
            </a:r>
          </a:p>
          <a:p>
            <a:pPr lvl="1" algn="just">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Compute better configuration of setpoints</a:t>
            </a:r>
          </a:p>
          <a:p>
            <a:pPr lvl="1" algn="just">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Reduce stops/scrap through quality deviations</a:t>
            </a:r>
          </a:p>
          <a:p>
            <a:pPr algn="just">
              <a:buFont typeface="Arial" pitchFamily="34" charset="0"/>
              <a:buChar char="•"/>
            </a:pPr>
            <a:endParaRPr lang="en-US" sz="1400" dirty="0">
              <a:latin typeface="Arial" panose="020B0604020202020204" pitchFamily="34" charset="0"/>
              <a:ea typeface="Times New Roman" pitchFamily="18" charset="0"/>
              <a:cs typeface="Arial" panose="020B0604020202020204" pitchFamily="34" charset="0"/>
            </a:endParaRPr>
          </a:p>
          <a:p>
            <a:pPr algn="just">
              <a:buFont typeface="Arial" pitchFamily="34" charset="0"/>
              <a:buChar char="•"/>
            </a:pPr>
            <a:r>
              <a:rPr lang="en-US" sz="1400" dirty="0">
                <a:latin typeface="Arial" panose="020B0604020202020204" pitchFamily="34" charset="0"/>
                <a:ea typeface="Times New Roman" pitchFamily="18" charset="0"/>
                <a:cs typeface="Arial" panose="020B0604020202020204" pitchFamily="34" charset="0"/>
              </a:rPr>
              <a:t> Impact &amp; Analysis</a:t>
            </a:r>
          </a:p>
          <a:p>
            <a:pPr lvl="1" algn="just">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By better regulating quality, we reduce stops/scrap</a:t>
            </a:r>
          </a:p>
          <a:p>
            <a:pPr lvl="1" algn="just">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~17% of times quality was abnormal before a stop</a:t>
            </a:r>
          </a:p>
          <a:p>
            <a:pPr lvl="1" algn="just">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1% reduction in stops corresponds to 40k </a:t>
            </a:r>
            <a:r>
              <a:rPr lang="de-AT" sz="1200" dirty="0">
                <a:latin typeface="Arial" panose="020B0604020202020204" pitchFamily="34" charset="0"/>
                <a:ea typeface="Times New Roman" pitchFamily="18" charset="0"/>
                <a:cs typeface="Arial" panose="020B0604020202020204" pitchFamily="34" charset="0"/>
              </a:rPr>
              <a:t>€/</a:t>
            </a:r>
            <a:r>
              <a:rPr lang="de-AT" sz="1200" dirty="0" err="1">
                <a:latin typeface="Arial" panose="020B0604020202020204" pitchFamily="34" charset="0"/>
                <a:ea typeface="Times New Roman" pitchFamily="18" charset="0"/>
                <a:cs typeface="Arial" panose="020B0604020202020204" pitchFamily="34" charset="0"/>
              </a:rPr>
              <a:t>year</a:t>
            </a:r>
            <a:endParaRPr lang="de-AT" sz="1200" dirty="0">
              <a:latin typeface="Arial" panose="020B0604020202020204" pitchFamily="34" charset="0"/>
              <a:ea typeface="Times New Roman" pitchFamily="18" charset="0"/>
              <a:cs typeface="Arial" panose="020B0604020202020204" pitchFamily="34" charset="0"/>
            </a:endParaRPr>
          </a:p>
          <a:p>
            <a:pPr lvl="1" algn="just">
              <a:buFont typeface="Arial" pitchFamily="34" charset="0"/>
              <a:buChar char="•"/>
            </a:pPr>
            <a:r>
              <a:rPr lang="de-AT" sz="1200" dirty="0">
                <a:latin typeface="Arial" panose="020B0604020202020204" pitchFamily="34" charset="0"/>
                <a:ea typeface="Times New Roman" pitchFamily="18" charset="0"/>
                <a:cs typeface="Arial" panose="020B0604020202020204" pitchFamily="34" charset="0"/>
              </a:rPr>
              <a:t> </a:t>
            </a:r>
            <a:r>
              <a:rPr lang="en-US" sz="1200" dirty="0">
                <a:latin typeface="Arial" panose="020B0604020202020204" pitchFamily="34" charset="0"/>
                <a:ea typeface="Times New Roman" pitchFamily="18" charset="0"/>
                <a:cs typeface="Arial" panose="020B0604020202020204" pitchFamily="34" charset="0"/>
              </a:rPr>
              <a:t>Reduce number of stops through improving quality</a:t>
            </a:r>
          </a:p>
          <a:p>
            <a:pPr lvl="1" algn="just">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Main target: </a:t>
            </a:r>
            <a:r>
              <a:rPr lang="en-US" sz="1200" i="1" dirty="0">
                <a:latin typeface="Arial" panose="020B0604020202020204" pitchFamily="34" charset="0"/>
                <a:ea typeface="Times New Roman" pitchFamily="18" charset="0"/>
                <a:cs typeface="Arial" panose="020B0604020202020204" pitchFamily="34" charset="0"/>
              </a:rPr>
              <a:t>reduce quality variation</a:t>
            </a:r>
          </a:p>
          <a:p>
            <a:pPr algn="just"/>
            <a:endParaRPr lang="en-US" sz="1200" dirty="0">
              <a:latin typeface="Arial" panose="020B0604020202020204" pitchFamily="34" charset="0"/>
              <a:ea typeface="Times New Roman" pitchFamily="18" charset="0"/>
              <a:cs typeface="Arial" panose="020B0604020202020204" pitchFamily="34" charset="0"/>
            </a:endParaRPr>
          </a:p>
          <a:p>
            <a:pPr algn="just"/>
            <a:endParaRPr lang="en-US" sz="1800" dirty="0">
              <a:ea typeface="Times New Roman" pitchFamily="18" charset="0"/>
              <a:cs typeface="Times New Roman" pitchFamily="18" charset="0"/>
            </a:endParaRPr>
          </a:p>
        </p:txBody>
      </p:sp>
      <p:sp>
        <p:nvSpPr>
          <p:cNvPr id="20" name="TextBox 19">
            <a:extLst>
              <a:ext uri="{FF2B5EF4-FFF2-40B4-BE49-F238E27FC236}">
                <a16:creationId xmlns:a16="http://schemas.microsoft.com/office/drawing/2014/main" id="{9BCC7DDE-AB17-46B9-BF3E-B6FFF365B5EE}"/>
              </a:ext>
            </a:extLst>
          </p:cNvPr>
          <p:cNvSpPr txBox="1"/>
          <p:nvPr/>
        </p:nvSpPr>
        <p:spPr>
          <a:xfrm flipH="1">
            <a:off x="7395812" y="1222913"/>
            <a:ext cx="2223039"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Typical quality variations</a:t>
            </a:r>
          </a:p>
        </p:txBody>
      </p:sp>
      <p:pic>
        <p:nvPicPr>
          <p:cNvPr id="21" name="Picture 20">
            <a:extLst>
              <a:ext uri="{FF2B5EF4-FFF2-40B4-BE49-F238E27FC236}">
                <a16:creationId xmlns:a16="http://schemas.microsoft.com/office/drawing/2014/main" id="{EAE9BF02-3BC4-4CA5-977C-0B7C9D08A520}"/>
              </a:ext>
            </a:extLst>
          </p:cNvPr>
          <p:cNvPicPr>
            <a:picLocks noChangeAspect="1"/>
          </p:cNvPicPr>
          <p:nvPr/>
        </p:nvPicPr>
        <p:blipFill>
          <a:blip r:embed="rId2"/>
          <a:stretch>
            <a:fillRect/>
          </a:stretch>
        </p:blipFill>
        <p:spPr bwMode="auto">
          <a:xfrm>
            <a:off x="5271577" y="1538043"/>
            <a:ext cx="6471511" cy="2207632"/>
          </a:xfrm>
          <a:prstGeom prst="rect">
            <a:avLst/>
          </a:prstGeom>
          <a:noFill/>
          <a:ln>
            <a:noFill/>
          </a:ln>
        </p:spPr>
      </p:pic>
      <p:sp>
        <p:nvSpPr>
          <p:cNvPr id="22" name="TextBox 21">
            <a:extLst>
              <a:ext uri="{FF2B5EF4-FFF2-40B4-BE49-F238E27FC236}">
                <a16:creationId xmlns:a16="http://schemas.microsoft.com/office/drawing/2014/main" id="{EC0CDCE7-09B7-48D8-BF7E-40A2F34F4B10}"/>
              </a:ext>
            </a:extLst>
          </p:cNvPr>
          <p:cNvSpPr txBox="1"/>
          <p:nvPr/>
        </p:nvSpPr>
        <p:spPr>
          <a:xfrm flipH="1">
            <a:off x="6717664" y="3923473"/>
            <a:ext cx="3579334"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Statistics of normal quality prior to stops</a:t>
            </a:r>
          </a:p>
        </p:txBody>
      </p:sp>
      <p:pic>
        <p:nvPicPr>
          <p:cNvPr id="23" name="Picture 22">
            <a:extLst>
              <a:ext uri="{FF2B5EF4-FFF2-40B4-BE49-F238E27FC236}">
                <a16:creationId xmlns:a16="http://schemas.microsoft.com/office/drawing/2014/main" id="{BC5C9CA3-8992-4499-9369-6D153AEA6626}"/>
              </a:ext>
            </a:extLst>
          </p:cNvPr>
          <p:cNvPicPr>
            <a:picLocks noChangeAspect="1"/>
          </p:cNvPicPr>
          <p:nvPr/>
        </p:nvPicPr>
        <p:blipFill>
          <a:blip r:embed="rId3"/>
          <a:stretch>
            <a:fillRect/>
          </a:stretch>
        </p:blipFill>
        <p:spPr bwMode="auto">
          <a:xfrm>
            <a:off x="5271577" y="4261634"/>
            <a:ext cx="6471511" cy="2390964"/>
          </a:xfrm>
          <a:prstGeom prst="rect">
            <a:avLst/>
          </a:prstGeom>
          <a:noFill/>
          <a:ln>
            <a:noFill/>
          </a:ln>
        </p:spPr>
      </p:pic>
      <p:sp>
        <p:nvSpPr>
          <p:cNvPr id="2" name="3 Rectángulo">
            <a:extLst>
              <a:ext uri="{FF2B5EF4-FFF2-40B4-BE49-F238E27FC236}">
                <a16:creationId xmlns:a16="http://schemas.microsoft.com/office/drawing/2014/main" id="{A3357854-7A41-218A-DDC0-1724CF456FDF}"/>
              </a:ext>
            </a:extLst>
          </p:cNvPr>
          <p:cNvSpPr/>
          <p:nvPr/>
        </p:nvSpPr>
        <p:spPr>
          <a:xfrm>
            <a:off x="6392849" y="217566"/>
            <a:ext cx="2781339" cy="584775"/>
          </a:xfrm>
          <a:prstGeom prst="rect">
            <a:avLst/>
          </a:prstGeom>
        </p:spPr>
        <p:txBody>
          <a:bodyPr wrap="none">
            <a:spAutoFit/>
          </a:bodyPr>
          <a:lstStyle/>
          <a:p>
            <a:r>
              <a:rPr lang="en-US" sz="3200" b="1" dirty="0">
                <a:solidFill>
                  <a:schemeClr val="bg1"/>
                </a:solidFill>
                <a:latin typeface="Arial" panose="020B0604020202020204" pitchFamily="34" charset="0"/>
                <a:cs typeface="Arial" panose="020B0604020202020204" pitchFamily="34" charset="0"/>
              </a:rPr>
              <a:t>HOE Training</a:t>
            </a:r>
          </a:p>
        </p:txBody>
      </p:sp>
      <p:sp>
        <p:nvSpPr>
          <p:cNvPr id="3" name="3 Rectángulo">
            <a:extLst>
              <a:ext uri="{FF2B5EF4-FFF2-40B4-BE49-F238E27FC236}">
                <a16:creationId xmlns:a16="http://schemas.microsoft.com/office/drawing/2014/main" id="{36721AF6-6837-F340-6A54-4613A8666906}"/>
              </a:ext>
            </a:extLst>
          </p:cNvPr>
          <p:cNvSpPr/>
          <p:nvPr/>
        </p:nvSpPr>
        <p:spPr>
          <a:xfrm>
            <a:off x="9417927" y="343979"/>
            <a:ext cx="13003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June 2023</a:t>
            </a:r>
          </a:p>
        </p:txBody>
      </p:sp>
      <p:cxnSp>
        <p:nvCxnSpPr>
          <p:cNvPr id="4" name="Connettore diritto 19">
            <a:extLst>
              <a:ext uri="{FF2B5EF4-FFF2-40B4-BE49-F238E27FC236}">
                <a16:creationId xmlns:a16="http://schemas.microsoft.com/office/drawing/2014/main" id="{47399526-EAF1-E492-3949-B1BBD74EFF9D}"/>
              </a:ext>
            </a:extLst>
          </p:cNvPr>
          <p:cNvCxnSpPr>
            <a:cxnSpLocks/>
          </p:cNvCxnSpPr>
          <p:nvPr/>
        </p:nvCxnSpPr>
        <p:spPr>
          <a:xfrm>
            <a:off x="9337251" y="363421"/>
            <a:ext cx="0" cy="2930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123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0C481761-C730-B514-21C7-025582782E46}"/>
              </a:ext>
            </a:extLst>
          </p:cNvPr>
          <p:cNvSpPr txBox="1">
            <a:spLocks/>
          </p:cNvSpPr>
          <p:nvPr/>
        </p:nvSpPr>
        <p:spPr>
          <a:xfrm>
            <a:off x="843380" y="2235200"/>
            <a:ext cx="10218196"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dirty="0" err="1">
                <a:solidFill>
                  <a:schemeClr val="bg1"/>
                </a:solidFill>
              </a:rPr>
              <a:t>Introduction</a:t>
            </a:r>
            <a:r>
              <a:rPr lang="es-ES" dirty="0">
                <a:solidFill>
                  <a:schemeClr val="bg1"/>
                </a:solidFill>
              </a:rPr>
              <a:t> </a:t>
            </a:r>
            <a:r>
              <a:rPr lang="es-ES" dirty="0" err="1">
                <a:solidFill>
                  <a:schemeClr val="bg1"/>
                </a:solidFill>
              </a:rPr>
              <a:t>to</a:t>
            </a:r>
            <a:r>
              <a:rPr lang="es-ES" dirty="0">
                <a:solidFill>
                  <a:schemeClr val="bg1"/>
                </a:solidFill>
              </a:rPr>
              <a:t> </a:t>
            </a:r>
            <a:r>
              <a:rPr lang="es-ES" dirty="0" err="1">
                <a:solidFill>
                  <a:schemeClr val="bg1"/>
                </a:solidFill>
              </a:rPr>
              <a:t>Cogniplant</a:t>
            </a:r>
            <a:endParaRPr lang="es-ES" dirty="0">
              <a:solidFill>
                <a:schemeClr val="bg1"/>
              </a:solidFill>
            </a:endParaRPr>
          </a:p>
        </p:txBody>
      </p:sp>
    </p:spTree>
    <p:extLst>
      <p:ext uri="{BB962C8B-B14F-4D97-AF65-F5344CB8AC3E}">
        <p14:creationId xmlns:p14="http://schemas.microsoft.com/office/powerpoint/2010/main" val="300996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a:extLst>
              <a:ext uri="{FF2B5EF4-FFF2-40B4-BE49-F238E27FC236}">
                <a16:creationId xmlns:a16="http://schemas.microsoft.com/office/drawing/2014/main" id="{CEB1E9C6-75D6-4B77-6B09-0F2D270A28D2}"/>
              </a:ext>
            </a:extLst>
          </p:cNvPr>
          <p:cNvSpPr/>
          <p:nvPr/>
        </p:nvSpPr>
        <p:spPr>
          <a:xfrm>
            <a:off x="415618" y="1736942"/>
            <a:ext cx="3583535" cy="461665"/>
          </a:xfrm>
          <a:prstGeom prst="rect">
            <a:avLst/>
          </a:prstGeom>
          <a:solidFill>
            <a:schemeClr val="accent1"/>
          </a:solidFill>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Quality Regulation</a:t>
            </a:r>
            <a:endParaRPr lang="en-US" sz="3200" dirty="0">
              <a:solidFill>
                <a:schemeClr val="bg1"/>
              </a:solidFill>
              <a:latin typeface="Arial" panose="020B0604020202020204" pitchFamily="34" charset="0"/>
              <a:cs typeface="Arial" panose="020B0604020202020204" pitchFamily="34" charset="0"/>
            </a:endParaRPr>
          </a:p>
        </p:txBody>
      </p:sp>
      <p:sp>
        <p:nvSpPr>
          <p:cNvPr id="11" name="3 CuadroTexto">
            <a:extLst>
              <a:ext uri="{FF2B5EF4-FFF2-40B4-BE49-F238E27FC236}">
                <a16:creationId xmlns:a16="http://schemas.microsoft.com/office/drawing/2014/main" id="{FD4238A8-F114-4231-BE20-8A7A08B2226D}"/>
              </a:ext>
            </a:extLst>
          </p:cNvPr>
          <p:cNvSpPr txBox="1"/>
          <p:nvPr/>
        </p:nvSpPr>
        <p:spPr>
          <a:xfrm>
            <a:off x="415617" y="2505226"/>
            <a:ext cx="3812724" cy="3477875"/>
          </a:xfrm>
          <a:prstGeom prst="rect">
            <a:avLst/>
          </a:prstGeom>
          <a:noFill/>
        </p:spPr>
        <p:txBody>
          <a:bodyPr wrap="square" rtlCol="0">
            <a:spAutoFit/>
          </a:bodyPr>
          <a:lstStyle/>
          <a:p>
            <a:pPr>
              <a:buFont typeface="Arial" pitchFamily="34" charset="0"/>
              <a:buChar char="•"/>
            </a:pPr>
            <a:r>
              <a:rPr lang="en-US" sz="1400" dirty="0">
                <a:latin typeface="Arial" panose="020B0604020202020204" pitchFamily="34" charset="0"/>
                <a:ea typeface="Times New Roman" pitchFamily="18" charset="0"/>
                <a:cs typeface="Arial" panose="020B0604020202020204" pitchFamily="34" charset="0"/>
              </a:rPr>
              <a:t> Goal &amp; Challenges</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Monitor/Predict product quality</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Large # of product types</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Variations of quality per type</a:t>
            </a:r>
          </a:p>
          <a:p>
            <a:pPr>
              <a:buFont typeface="Arial" pitchFamily="34" charset="0"/>
              <a:buChar char="•"/>
            </a:pPr>
            <a:endParaRPr lang="en-US" sz="1400" dirty="0">
              <a:latin typeface="Arial" panose="020B0604020202020204" pitchFamily="34" charset="0"/>
              <a:ea typeface="Times New Roman" pitchFamily="18" charset="0"/>
              <a:cs typeface="Arial" panose="020B0604020202020204" pitchFamily="34" charset="0"/>
            </a:endParaRPr>
          </a:p>
          <a:p>
            <a:pPr>
              <a:buFont typeface="Arial" pitchFamily="34" charset="0"/>
              <a:buChar char="•"/>
            </a:pPr>
            <a:r>
              <a:rPr lang="en-US" sz="1400" dirty="0">
                <a:latin typeface="Arial" panose="020B0604020202020204" pitchFamily="34" charset="0"/>
                <a:ea typeface="Times New Roman" pitchFamily="18" charset="0"/>
                <a:cs typeface="Arial" panose="020B0604020202020204" pitchFamily="34" charset="0"/>
              </a:rPr>
              <a:t> Impact</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Reduce quality variations</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Increase energy/resource efficiency</a:t>
            </a:r>
          </a:p>
          <a:p>
            <a:pPr lvl="1">
              <a:buFont typeface="Arial" pitchFamily="34" charset="0"/>
              <a:buChar char="•"/>
            </a:pPr>
            <a:endParaRPr lang="en-US" sz="1400" dirty="0">
              <a:latin typeface="Arial" panose="020B0604020202020204" pitchFamily="34" charset="0"/>
              <a:ea typeface="Times New Roman" pitchFamily="18" charset="0"/>
              <a:cs typeface="Arial" panose="020B0604020202020204" pitchFamily="34" charset="0"/>
            </a:endParaRPr>
          </a:p>
          <a:p>
            <a:pPr>
              <a:buFont typeface="Arial" pitchFamily="34" charset="0"/>
              <a:buChar char="•"/>
            </a:pPr>
            <a:r>
              <a:rPr lang="en-US" sz="1400" dirty="0">
                <a:latin typeface="Arial" panose="020B0604020202020204" pitchFamily="34" charset="0"/>
                <a:ea typeface="Times New Roman" pitchFamily="18" charset="0"/>
                <a:cs typeface="Arial" panose="020B0604020202020204" pitchFamily="34" charset="0"/>
              </a:rPr>
              <a:t> Analysis</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Data Preprocessing and restructuring</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Analysis based on higher-order temporal features (SCCH)</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Analysis based on running meter and gradient boosting (TUM)</a:t>
            </a:r>
            <a:endParaRPr lang="en-US" sz="1400" dirty="0">
              <a:latin typeface="Arial" panose="020B0604020202020204" pitchFamily="34" charset="0"/>
              <a:ea typeface="Times New Roman" pitchFamily="18" charset="0"/>
              <a:cs typeface="Arial" panose="020B0604020202020204" pitchFamily="34" charset="0"/>
            </a:endParaRPr>
          </a:p>
          <a:p>
            <a:endParaRPr lang="en-US" sz="1200" dirty="0">
              <a:latin typeface="Arial" panose="020B0604020202020204" pitchFamily="34" charset="0"/>
              <a:ea typeface="Times New Roman" pitchFamily="18" charset="0"/>
              <a:cs typeface="Arial" panose="020B0604020202020204" pitchFamily="34" charset="0"/>
            </a:endParaRPr>
          </a:p>
          <a:p>
            <a:endParaRPr lang="en-US" sz="1800" dirty="0">
              <a:ea typeface="Times New Roman" pitchFamily="18" charset="0"/>
              <a:cs typeface="Times New Roman" pitchFamily="18" charset="0"/>
            </a:endParaRPr>
          </a:p>
        </p:txBody>
      </p:sp>
      <p:pic>
        <p:nvPicPr>
          <p:cNvPr id="16" name="Picture 15">
            <a:extLst>
              <a:ext uri="{FF2B5EF4-FFF2-40B4-BE49-F238E27FC236}">
                <a16:creationId xmlns:a16="http://schemas.microsoft.com/office/drawing/2014/main" id="{3BD13ACD-EEB3-47F1-B05F-E40D9B67C8FF}"/>
              </a:ext>
            </a:extLst>
          </p:cNvPr>
          <p:cNvPicPr>
            <a:picLocks noChangeAspect="1"/>
          </p:cNvPicPr>
          <p:nvPr/>
        </p:nvPicPr>
        <p:blipFill>
          <a:blip r:embed="rId2"/>
          <a:stretch>
            <a:fillRect/>
          </a:stretch>
        </p:blipFill>
        <p:spPr>
          <a:xfrm>
            <a:off x="4365074" y="4605572"/>
            <a:ext cx="7411309" cy="1764987"/>
          </a:xfrm>
          <a:prstGeom prst="rect">
            <a:avLst/>
          </a:prstGeom>
        </p:spPr>
      </p:pic>
      <p:sp>
        <p:nvSpPr>
          <p:cNvPr id="17" name="TextBox 16">
            <a:extLst>
              <a:ext uri="{FF2B5EF4-FFF2-40B4-BE49-F238E27FC236}">
                <a16:creationId xmlns:a16="http://schemas.microsoft.com/office/drawing/2014/main" id="{E33D86FC-E884-4D8A-865B-4FB7807FAEDE}"/>
              </a:ext>
            </a:extLst>
          </p:cNvPr>
          <p:cNvSpPr txBox="1"/>
          <p:nvPr/>
        </p:nvSpPr>
        <p:spPr>
          <a:xfrm flipH="1">
            <a:off x="4897552" y="4192491"/>
            <a:ext cx="6418028"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Sample predictions using SVR for 5-min ahead quality predictions (SCCH)</a:t>
            </a:r>
          </a:p>
        </p:txBody>
      </p:sp>
      <p:sp>
        <p:nvSpPr>
          <p:cNvPr id="18" name="TextBox 17">
            <a:extLst>
              <a:ext uri="{FF2B5EF4-FFF2-40B4-BE49-F238E27FC236}">
                <a16:creationId xmlns:a16="http://schemas.microsoft.com/office/drawing/2014/main" id="{9EDD22B5-78E9-465E-86C4-9B7874E87DCD}"/>
              </a:ext>
            </a:extLst>
          </p:cNvPr>
          <p:cNvSpPr txBox="1"/>
          <p:nvPr/>
        </p:nvSpPr>
        <p:spPr>
          <a:xfrm flipH="1">
            <a:off x="4897552" y="1249838"/>
            <a:ext cx="6285419"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Variation of quality measurements per order and product type (TUM)</a:t>
            </a:r>
          </a:p>
        </p:txBody>
      </p:sp>
      <p:pic>
        <p:nvPicPr>
          <p:cNvPr id="19" name="Picture 18">
            <a:extLst>
              <a:ext uri="{FF2B5EF4-FFF2-40B4-BE49-F238E27FC236}">
                <a16:creationId xmlns:a16="http://schemas.microsoft.com/office/drawing/2014/main" id="{74B1391A-5E04-487D-AD21-7B08832162DB}"/>
              </a:ext>
            </a:extLst>
          </p:cNvPr>
          <p:cNvPicPr>
            <a:picLocks noChangeAspect="1"/>
          </p:cNvPicPr>
          <p:nvPr/>
        </p:nvPicPr>
        <p:blipFill>
          <a:blip r:embed="rId3"/>
          <a:stretch>
            <a:fillRect/>
          </a:stretch>
        </p:blipFill>
        <p:spPr>
          <a:xfrm>
            <a:off x="4447668" y="1588392"/>
            <a:ext cx="6982799" cy="2353003"/>
          </a:xfrm>
          <a:prstGeom prst="rect">
            <a:avLst/>
          </a:prstGeom>
        </p:spPr>
      </p:pic>
      <p:sp>
        <p:nvSpPr>
          <p:cNvPr id="2" name="3 Rectángulo">
            <a:extLst>
              <a:ext uri="{FF2B5EF4-FFF2-40B4-BE49-F238E27FC236}">
                <a16:creationId xmlns:a16="http://schemas.microsoft.com/office/drawing/2014/main" id="{72CCDA15-BB58-1397-F376-9FA97DB84A6E}"/>
              </a:ext>
            </a:extLst>
          </p:cNvPr>
          <p:cNvSpPr/>
          <p:nvPr/>
        </p:nvSpPr>
        <p:spPr>
          <a:xfrm>
            <a:off x="6392849" y="217566"/>
            <a:ext cx="2781339" cy="584775"/>
          </a:xfrm>
          <a:prstGeom prst="rect">
            <a:avLst/>
          </a:prstGeom>
        </p:spPr>
        <p:txBody>
          <a:bodyPr wrap="none">
            <a:spAutoFit/>
          </a:bodyPr>
          <a:lstStyle/>
          <a:p>
            <a:r>
              <a:rPr lang="en-US" sz="3200" b="1" dirty="0">
                <a:solidFill>
                  <a:schemeClr val="bg1"/>
                </a:solidFill>
                <a:latin typeface="Arial" panose="020B0604020202020204" pitchFamily="34" charset="0"/>
                <a:cs typeface="Arial" panose="020B0604020202020204" pitchFamily="34" charset="0"/>
              </a:rPr>
              <a:t>HOE Training</a:t>
            </a:r>
          </a:p>
        </p:txBody>
      </p:sp>
      <p:sp>
        <p:nvSpPr>
          <p:cNvPr id="3" name="3 Rectángulo">
            <a:extLst>
              <a:ext uri="{FF2B5EF4-FFF2-40B4-BE49-F238E27FC236}">
                <a16:creationId xmlns:a16="http://schemas.microsoft.com/office/drawing/2014/main" id="{ADF19ADE-6151-F3C7-A304-C23F111EF998}"/>
              </a:ext>
            </a:extLst>
          </p:cNvPr>
          <p:cNvSpPr/>
          <p:nvPr/>
        </p:nvSpPr>
        <p:spPr>
          <a:xfrm>
            <a:off x="9417927" y="343979"/>
            <a:ext cx="13003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June 2023</a:t>
            </a:r>
          </a:p>
        </p:txBody>
      </p:sp>
      <p:cxnSp>
        <p:nvCxnSpPr>
          <p:cNvPr id="4" name="Connettore diritto 19">
            <a:extLst>
              <a:ext uri="{FF2B5EF4-FFF2-40B4-BE49-F238E27FC236}">
                <a16:creationId xmlns:a16="http://schemas.microsoft.com/office/drawing/2014/main" id="{25EC2B25-F928-DD91-7123-683A47BA8459}"/>
              </a:ext>
            </a:extLst>
          </p:cNvPr>
          <p:cNvCxnSpPr>
            <a:cxnSpLocks/>
          </p:cNvCxnSpPr>
          <p:nvPr/>
        </p:nvCxnSpPr>
        <p:spPr>
          <a:xfrm>
            <a:off x="9337251" y="363421"/>
            <a:ext cx="0" cy="2930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196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F5A2E4-FF9D-D102-09B8-761DA4FDCA78}"/>
              </a:ext>
            </a:extLst>
          </p:cNvPr>
          <p:cNvSpPr>
            <a:spLocks noGrp="1"/>
          </p:cNvSpPr>
          <p:nvPr>
            <p:ph type="ctrTitle"/>
          </p:nvPr>
        </p:nvSpPr>
        <p:spPr>
          <a:xfrm>
            <a:off x="843380" y="2235200"/>
            <a:ext cx="10218196" cy="2387600"/>
          </a:xfrm>
        </p:spPr>
        <p:txBody>
          <a:bodyPr/>
          <a:lstStyle/>
          <a:p>
            <a:r>
              <a:rPr lang="es-ES" dirty="0">
                <a:solidFill>
                  <a:schemeClr val="bg1"/>
                </a:solidFill>
              </a:rPr>
              <a:t>Predictive </a:t>
            </a:r>
            <a:r>
              <a:rPr lang="es-ES" dirty="0" err="1">
                <a:solidFill>
                  <a:schemeClr val="bg1"/>
                </a:solidFill>
              </a:rPr>
              <a:t>Modeling</a:t>
            </a:r>
            <a:r>
              <a:rPr lang="es-ES" dirty="0">
                <a:solidFill>
                  <a:schemeClr val="bg1"/>
                </a:solidFill>
              </a:rPr>
              <a:t> (SCCH)</a:t>
            </a:r>
          </a:p>
        </p:txBody>
      </p:sp>
    </p:spTree>
    <p:extLst>
      <p:ext uri="{BB962C8B-B14F-4D97-AF65-F5344CB8AC3E}">
        <p14:creationId xmlns:p14="http://schemas.microsoft.com/office/powerpoint/2010/main" val="2931629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a:extLst>
              <a:ext uri="{FF2B5EF4-FFF2-40B4-BE49-F238E27FC236}">
                <a16:creationId xmlns:a16="http://schemas.microsoft.com/office/drawing/2014/main" id="{CEB1E9C6-75D6-4B77-6B09-0F2D270A28D2}"/>
              </a:ext>
            </a:extLst>
          </p:cNvPr>
          <p:cNvSpPr/>
          <p:nvPr/>
        </p:nvSpPr>
        <p:spPr>
          <a:xfrm>
            <a:off x="329248" y="1694563"/>
            <a:ext cx="3583535" cy="461665"/>
          </a:xfrm>
          <a:prstGeom prst="rect">
            <a:avLst/>
          </a:prstGeom>
          <a:solidFill>
            <a:schemeClr val="accent1"/>
          </a:solidFill>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T3.3. Machine Learning</a:t>
            </a:r>
            <a:endParaRPr lang="en-US" sz="3200" dirty="0">
              <a:solidFill>
                <a:schemeClr val="bg1"/>
              </a:solidFill>
              <a:latin typeface="Arial" panose="020B0604020202020204" pitchFamily="34" charset="0"/>
              <a:cs typeface="Arial" panose="020B0604020202020204" pitchFamily="34" charset="0"/>
            </a:endParaRPr>
          </a:p>
        </p:txBody>
      </p:sp>
      <p:sp>
        <p:nvSpPr>
          <p:cNvPr id="11" name="3 CuadroTexto">
            <a:extLst>
              <a:ext uri="{FF2B5EF4-FFF2-40B4-BE49-F238E27FC236}">
                <a16:creationId xmlns:a16="http://schemas.microsoft.com/office/drawing/2014/main" id="{FD4238A8-F114-4231-BE20-8A7A08B2226D}"/>
              </a:ext>
            </a:extLst>
          </p:cNvPr>
          <p:cNvSpPr txBox="1"/>
          <p:nvPr/>
        </p:nvSpPr>
        <p:spPr>
          <a:xfrm>
            <a:off x="421549" y="2850305"/>
            <a:ext cx="4185578" cy="3508653"/>
          </a:xfrm>
          <a:prstGeom prst="rect">
            <a:avLst/>
          </a:prstGeom>
          <a:noFill/>
        </p:spPr>
        <p:txBody>
          <a:bodyPr wrap="square" rtlCol="0">
            <a:spAutoFit/>
          </a:bodyPr>
          <a:lstStyle/>
          <a:p>
            <a:pPr>
              <a:buFont typeface="Arial" pitchFamily="34" charset="0"/>
              <a:buChar char="•"/>
            </a:pPr>
            <a:r>
              <a:rPr lang="en-US" sz="1400" dirty="0">
                <a:latin typeface="Arial" panose="020B0604020202020204" pitchFamily="34" charset="0"/>
                <a:ea typeface="Times New Roman" pitchFamily="18" charset="0"/>
                <a:cs typeface="Arial" panose="020B0604020202020204" pitchFamily="34" charset="0"/>
              </a:rPr>
              <a:t> Analysis based on higher-order temporal features (SCCH)</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Data Preprocessing and Restructuring</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Standard linear regression</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Support vector machines</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Deep Neural Networks</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Multi-scenario Deep Neural Networks</a:t>
            </a:r>
          </a:p>
          <a:p>
            <a:pPr lvl="1">
              <a:buFont typeface="Arial" pitchFamily="34" charset="0"/>
              <a:buChar char="•"/>
            </a:pPr>
            <a:endParaRPr lang="en-US" sz="1400" dirty="0">
              <a:latin typeface="Arial" panose="020B0604020202020204" pitchFamily="34" charset="0"/>
              <a:ea typeface="Times New Roman" pitchFamily="18" charset="0"/>
              <a:cs typeface="Arial" panose="020B0604020202020204" pitchFamily="34" charset="0"/>
            </a:endParaRPr>
          </a:p>
          <a:p>
            <a:pPr>
              <a:buFont typeface="Arial" pitchFamily="34" charset="0"/>
              <a:buChar char="•"/>
            </a:pPr>
            <a:r>
              <a:rPr lang="en-US" sz="1400" dirty="0">
                <a:latin typeface="Arial" panose="020B0604020202020204" pitchFamily="34" charset="0"/>
                <a:ea typeface="Times New Roman" pitchFamily="18" charset="0"/>
                <a:cs typeface="Arial" panose="020B0604020202020204" pitchFamily="34" charset="0"/>
              </a:rPr>
              <a:t> Remarks</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Good performance by LR</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High accuracy of some types of products</a:t>
            </a:r>
          </a:p>
          <a:p>
            <a:endParaRPr lang="en-US" sz="1400" dirty="0">
              <a:latin typeface="Arial" panose="020B0604020202020204" pitchFamily="34" charset="0"/>
              <a:ea typeface="Times New Roman" pitchFamily="18" charset="0"/>
              <a:cs typeface="Arial" panose="020B0604020202020204" pitchFamily="34" charset="0"/>
            </a:endParaRPr>
          </a:p>
          <a:p>
            <a:pPr>
              <a:buFont typeface="Arial" pitchFamily="34" charset="0"/>
              <a:buChar char="•"/>
            </a:pPr>
            <a:r>
              <a:rPr lang="en-US" sz="1400" dirty="0">
                <a:latin typeface="Arial" panose="020B0604020202020204" pitchFamily="34" charset="0"/>
                <a:ea typeface="Times New Roman" pitchFamily="18" charset="0"/>
                <a:cs typeface="Arial" panose="020B0604020202020204" pitchFamily="34" charset="0"/>
              </a:rPr>
              <a:t> Used for </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Digital Twin (T4.2) / Quality optimization (IBER)</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Reactive scheduler (T4.3) / Reactive quality regulation (SCCH)</a:t>
            </a:r>
          </a:p>
          <a:p>
            <a:pPr>
              <a:buFont typeface="Arial" pitchFamily="34" charset="0"/>
              <a:buChar char="•"/>
            </a:pPr>
            <a:endParaRPr lang="en-US" sz="1800" dirty="0">
              <a:ea typeface="Times New Roman" pitchFamily="18" charset="0"/>
              <a:cs typeface="Times New Roman" pitchFamily="18" charset="0"/>
            </a:endParaRPr>
          </a:p>
        </p:txBody>
      </p:sp>
      <p:sp>
        <p:nvSpPr>
          <p:cNvPr id="13" name="3 Rectángulo">
            <a:extLst>
              <a:ext uri="{FF2B5EF4-FFF2-40B4-BE49-F238E27FC236}">
                <a16:creationId xmlns:a16="http://schemas.microsoft.com/office/drawing/2014/main" id="{95455423-AB42-4B7F-BDD7-CBBF40A09D8B}"/>
              </a:ext>
            </a:extLst>
          </p:cNvPr>
          <p:cNvSpPr/>
          <p:nvPr/>
        </p:nvSpPr>
        <p:spPr>
          <a:xfrm>
            <a:off x="329247" y="2221107"/>
            <a:ext cx="887369" cy="461665"/>
          </a:xfrm>
          <a:prstGeom prst="rect">
            <a:avLst/>
          </a:prstGeom>
          <a:solidFill>
            <a:schemeClr val="accent1">
              <a:lumMod val="40000"/>
              <a:lumOff val="60000"/>
            </a:schemeClr>
          </a:solidFill>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HOE</a:t>
            </a:r>
            <a:endParaRPr lang="en-US" sz="3200" dirty="0">
              <a:solidFill>
                <a:schemeClr val="bg1"/>
              </a:solidFill>
              <a:latin typeface="Arial" panose="020B0604020202020204" pitchFamily="34" charset="0"/>
              <a:cs typeface="Arial" panose="020B0604020202020204" pitchFamily="34" charset="0"/>
            </a:endParaRPr>
          </a:p>
        </p:txBody>
      </p:sp>
      <p:sp>
        <p:nvSpPr>
          <p:cNvPr id="15" name="3 Rectángulo">
            <a:extLst>
              <a:ext uri="{FF2B5EF4-FFF2-40B4-BE49-F238E27FC236}">
                <a16:creationId xmlns:a16="http://schemas.microsoft.com/office/drawing/2014/main" id="{5ACAAD86-217E-4A17-9637-3D4676CCD7AF}"/>
              </a:ext>
            </a:extLst>
          </p:cNvPr>
          <p:cNvSpPr/>
          <p:nvPr/>
        </p:nvSpPr>
        <p:spPr>
          <a:xfrm>
            <a:off x="1309241" y="2221107"/>
            <a:ext cx="2410193" cy="461665"/>
          </a:xfrm>
          <a:prstGeom prst="rect">
            <a:avLst/>
          </a:prstGeom>
          <a:solidFill>
            <a:schemeClr val="accent1">
              <a:lumMod val="40000"/>
              <a:lumOff val="60000"/>
            </a:schemeClr>
          </a:solidFill>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H-KPI-5 Quality</a:t>
            </a:r>
            <a:endParaRPr lang="en-US" sz="3200" dirty="0">
              <a:solidFill>
                <a:schemeClr val="bg1"/>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A0C488FC-4D74-4890-AD4B-57C69A815771}"/>
              </a:ext>
            </a:extLst>
          </p:cNvPr>
          <p:cNvGraphicFramePr>
            <a:graphicFrameLocks noGrp="1"/>
          </p:cNvGraphicFramePr>
          <p:nvPr/>
        </p:nvGraphicFramePr>
        <p:xfrm>
          <a:off x="4870583" y="1154722"/>
          <a:ext cx="7122744" cy="2178036"/>
        </p:xfrm>
        <a:graphic>
          <a:graphicData uri="http://schemas.openxmlformats.org/drawingml/2006/table">
            <a:tbl>
              <a:tblPr firstRow="1" firstCol="1" bandRow="1">
                <a:tableStyleId>{5C22544A-7EE6-4342-B048-85BDC9FD1C3A}</a:tableStyleId>
              </a:tblPr>
              <a:tblGrid>
                <a:gridCol w="1244950">
                  <a:extLst>
                    <a:ext uri="{9D8B030D-6E8A-4147-A177-3AD203B41FA5}">
                      <a16:colId xmlns:a16="http://schemas.microsoft.com/office/drawing/2014/main" val="3339257030"/>
                    </a:ext>
                  </a:extLst>
                </a:gridCol>
                <a:gridCol w="1028613">
                  <a:extLst>
                    <a:ext uri="{9D8B030D-6E8A-4147-A177-3AD203B41FA5}">
                      <a16:colId xmlns:a16="http://schemas.microsoft.com/office/drawing/2014/main" val="3242260264"/>
                    </a:ext>
                  </a:extLst>
                </a:gridCol>
                <a:gridCol w="1028613">
                  <a:extLst>
                    <a:ext uri="{9D8B030D-6E8A-4147-A177-3AD203B41FA5}">
                      <a16:colId xmlns:a16="http://schemas.microsoft.com/office/drawing/2014/main" val="701956133"/>
                    </a:ext>
                  </a:extLst>
                </a:gridCol>
                <a:gridCol w="955142">
                  <a:extLst>
                    <a:ext uri="{9D8B030D-6E8A-4147-A177-3AD203B41FA5}">
                      <a16:colId xmlns:a16="http://schemas.microsoft.com/office/drawing/2014/main" val="2264860559"/>
                    </a:ext>
                  </a:extLst>
                </a:gridCol>
                <a:gridCol w="955142">
                  <a:extLst>
                    <a:ext uri="{9D8B030D-6E8A-4147-A177-3AD203B41FA5}">
                      <a16:colId xmlns:a16="http://schemas.microsoft.com/office/drawing/2014/main" val="284667836"/>
                    </a:ext>
                  </a:extLst>
                </a:gridCol>
                <a:gridCol w="955142">
                  <a:extLst>
                    <a:ext uri="{9D8B030D-6E8A-4147-A177-3AD203B41FA5}">
                      <a16:colId xmlns:a16="http://schemas.microsoft.com/office/drawing/2014/main" val="2973114756"/>
                    </a:ext>
                  </a:extLst>
                </a:gridCol>
                <a:gridCol w="955142">
                  <a:extLst>
                    <a:ext uri="{9D8B030D-6E8A-4147-A177-3AD203B41FA5}">
                      <a16:colId xmlns:a16="http://schemas.microsoft.com/office/drawing/2014/main" val="3692707957"/>
                    </a:ext>
                  </a:extLst>
                </a:gridCol>
              </a:tblGrid>
              <a:tr h="347347">
                <a:tc rowSpan="2">
                  <a:txBody>
                    <a:bodyPr/>
                    <a:lstStyle/>
                    <a:p>
                      <a:pPr marL="0" marR="0" algn="just">
                        <a:spcBef>
                          <a:spcPts val="0"/>
                        </a:spcBef>
                        <a:spcAft>
                          <a:spcPts val="0"/>
                        </a:spcAft>
                      </a:pPr>
                      <a:r>
                        <a:rPr lang="en-GB" sz="1200" dirty="0">
                          <a:effectLst/>
                        </a:rPr>
                        <a:t>Models</a:t>
                      </a:r>
                      <a:endParaRPr lang="en-US" sz="12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nchor="ctr"/>
                </a:tc>
                <a:tc gridSpan="2">
                  <a:txBody>
                    <a:bodyPr/>
                    <a:lstStyle/>
                    <a:p>
                      <a:pPr marL="0" marR="0" algn="ctr">
                        <a:spcBef>
                          <a:spcPts val="0"/>
                        </a:spcBef>
                        <a:spcAft>
                          <a:spcPts val="0"/>
                        </a:spcAft>
                      </a:pPr>
                      <a:r>
                        <a:rPr lang="en-GB" sz="1200">
                          <a:effectLst/>
                        </a:rPr>
                        <a:t>Product Type 11400 (#data rows = 9026)</a:t>
                      </a:r>
                      <a:endParaRPr lang="en-US" sz="12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algn="ctr">
                        <a:spcBef>
                          <a:spcPts val="0"/>
                        </a:spcBef>
                        <a:spcAft>
                          <a:spcPts val="0"/>
                        </a:spcAft>
                      </a:pPr>
                      <a:r>
                        <a:rPr lang="en-GB" sz="1200">
                          <a:effectLst/>
                        </a:rPr>
                        <a:t>Product Type 45640 (#data rows = 1363)</a:t>
                      </a:r>
                      <a:endParaRPr lang="en-US" sz="12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GB" sz="1200">
                          <a:effectLst/>
                        </a:rPr>
                        <a:t>Product Type 61810 (#samples = 12886)</a:t>
                      </a:r>
                      <a:endParaRPr lang="en-US" sz="12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361913971"/>
                  </a:ext>
                </a:extLst>
              </a:tr>
              <a:tr h="173674">
                <a:tc vMerge="1">
                  <a:txBody>
                    <a:bodyPr/>
                    <a:lstStyle/>
                    <a:p>
                      <a:endParaRPr lang="en-US"/>
                    </a:p>
                  </a:txBody>
                  <a:tcPr/>
                </a:tc>
                <a:tc>
                  <a:txBody>
                    <a:bodyPr/>
                    <a:lstStyle/>
                    <a:p>
                      <a:pPr marL="0" marR="0" algn="ctr">
                        <a:spcBef>
                          <a:spcPts val="0"/>
                        </a:spcBef>
                        <a:spcAft>
                          <a:spcPts val="0"/>
                        </a:spcAft>
                      </a:pPr>
                      <a:r>
                        <a:rPr lang="en-GB" sz="1200">
                          <a:effectLst/>
                        </a:rPr>
                        <a:t>R2</a:t>
                      </a:r>
                      <a:endParaRPr lang="en-US" sz="12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200">
                          <a:effectLst/>
                        </a:rPr>
                        <a:t>MAPE (%)</a:t>
                      </a:r>
                      <a:endParaRPr lang="en-US" sz="12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GB" sz="1200">
                          <a:effectLst/>
                        </a:rPr>
                        <a:t>R2</a:t>
                      </a:r>
                      <a:endParaRPr lang="en-US" sz="12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a:effectLst/>
                        </a:rPr>
                        <a:t>MAPE</a:t>
                      </a:r>
                      <a:endParaRPr lang="en-US" sz="12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a:effectLst/>
                        </a:rPr>
                        <a:t>R2</a:t>
                      </a:r>
                      <a:endParaRPr lang="en-US" sz="12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a:effectLst/>
                        </a:rPr>
                        <a:t>MAPE</a:t>
                      </a:r>
                      <a:endParaRPr lang="en-US" sz="12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17108196"/>
                  </a:ext>
                </a:extLst>
              </a:tr>
              <a:tr h="270159">
                <a:tc>
                  <a:txBody>
                    <a:bodyPr/>
                    <a:lstStyle/>
                    <a:p>
                      <a:pPr marL="0" marR="0" algn="just">
                        <a:spcBef>
                          <a:spcPts val="0"/>
                        </a:spcBef>
                        <a:spcAft>
                          <a:spcPts val="0"/>
                        </a:spcAft>
                      </a:pPr>
                      <a:r>
                        <a:rPr lang="en-GB" sz="1200">
                          <a:effectLst/>
                        </a:rPr>
                        <a:t>LR-2-5-10</a:t>
                      </a:r>
                      <a:endParaRPr lang="en-US" sz="12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b="1" dirty="0">
                          <a:effectLst/>
                        </a:rPr>
                        <a:t>0.972</a:t>
                      </a:r>
                      <a:endParaRPr lang="en-US" sz="1200" b="1"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b="1" dirty="0">
                          <a:effectLst/>
                        </a:rPr>
                        <a:t>3.60</a:t>
                      </a:r>
                      <a:endParaRPr lang="en-US" sz="1200" b="1"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a:effectLst/>
                        </a:rPr>
                        <a:t>n.a.</a:t>
                      </a:r>
                      <a:endParaRPr lang="en-US" sz="12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a:effectLst/>
                        </a:rPr>
                        <a:t>n.a.</a:t>
                      </a:r>
                      <a:endParaRPr lang="en-US" sz="12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b="1" dirty="0">
                          <a:effectLst/>
                        </a:rPr>
                        <a:t>0.992</a:t>
                      </a:r>
                      <a:endParaRPr lang="en-US" sz="1200" b="1"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b="1" dirty="0">
                          <a:effectLst/>
                        </a:rPr>
                        <a:t>4.14</a:t>
                      </a:r>
                      <a:endParaRPr lang="en-US" sz="1200" b="1"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331749944"/>
                  </a:ext>
                </a:extLst>
              </a:tr>
              <a:tr h="270159">
                <a:tc>
                  <a:txBody>
                    <a:bodyPr/>
                    <a:lstStyle/>
                    <a:p>
                      <a:pPr marL="0" marR="0" algn="just">
                        <a:spcBef>
                          <a:spcPts val="0"/>
                        </a:spcBef>
                        <a:spcAft>
                          <a:spcPts val="0"/>
                        </a:spcAft>
                      </a:pPr>
                      <a:r>
                        <a:rPr lang="en-GB" sz="1200">
                          <a:effectLst/>
                        </a:rPr>
                        <a:t>LR-5-10</a:t>
                      </a:r>
                      <a:endParaRPr lang="en-US" sz="12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a:effectLst/>
                        </a:rPr>
                        <a:t>0.949</a:t>
                      </a:r>
                      <a:endParaRPr lang="en-US" sz="12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dirty="0">
                          <a:effectLst/>
                        </a:rPr>
                        <a:t>6.70</a:t>
                      </a:r>
                      <a:endParaRPr lang="en-US" sz="12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a:effectLst/>
                        </a:rPr>
                        <a:t>n.a.</a:t>
                      </a:r>
                      <a:endParaRPr lang="en-US" sz="12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a:effectLst/>
                        </a:rPr>
                        <a:t>n.a.</a:t>
                      </a:r>
                      <a:endParaRPr lang="en-US" sz="12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a:effectLst/>
                        </a:rPr>
                        <a:t>0.986</a:t>
                      </a:r>
                      <a:endParaRPr lang="en-US" sz="12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a:effectLst/>
                        </a:rPr>
                        <a:t>3.83</a:t>
                      </a:r>
                      <a:endParaRPr lang="en-US" sz="12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428594514"/>
                  </a:ext>
                </a:extLst>
              </a:tr>
              <a:tr h="270159">
                <a:tc>
                  <a:txBody>
                    <a:bodyPr/>
                    <a:lstStyle/>
                    <a:p>
                      <a:pPr marL="0" marR="0" algn="just">
                        <a:spcBef>
                          <a:spcPts val="0"/>
                        </a:spcBef>
                        <a:spcAft>
                          <a:spcPts val="0"/>
                        </a:spcAft>
                      </a:pPr>
                      <a:r>
                        <a:rPr lang="en-GB" sz="1200">
                          <a:effectLst/>
                        </a:rPr>
                        <a:t>SVR-2-5-10</a:t>
                      </a:r>
                      <a:endParaRPr lang="en-US" sz="12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a:effectLst/>
                        </a:rPr>
                        <a:t>n.a.</a:t>
                      </a:r>
                      <a:endParaRPr lang="en-US" sz="12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dirty="0" err="1">
                          <a:effectLst/>
                        </a:rPr>
                        <a:t>n.a.</a:t>
                      </a:r>
                      <a:endParaRPr lang="en-US" sz="12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a:effectLst/>
                        </a:rPr>
                        <a:t>n.a.</a:t>
                      </a:r>
                      <a:endParaRPr lang="en-US" sz="12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a:effectLst/>
                        </a:rPr>
                        <a:t>n.a.</a:t>
                      </a:r>
                      <a:endParaRPr lang="en-US" sz="12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a:effectLst/>
                        </a:rPr>
                        <a:t>0.766</a:t>
                      </a:r>
                      <a:endParaRPr lang="en-US" sz="12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a:effectLst/>
                        </a:rPr>
                        <a:t>26.0</a:t>
                      </a:r>
                      <a:endParaRPr lang="en-US" sz="12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796643872"/>
                  </a:ext>
                </a:extLst>
              </a:tr>
              <a:tr h="270159">
                <a:tc>
                  <a:txBody>
                    <a:bodyPr/>
                    <a:lstStyle/>
                    <a:p>
                      <a:pPr marL="0" marR="0" algn="just">
                        <a:spcBef>
                          <a:spcPts val="0"/>
                        </a:spcBef>
                        <a:spcAft>
                          <a:spcPts val="0"/>
                        </a:spcAft>
                      </a:pPr>
                      <a:r>
                        <a:rPr lang="en-GB" sz="1200">
                          <a:effectLst/>
                        </a:rPr>
                        <a:t>SVR-5-10</a:t>
                      </a:r>
                      <a:endParaRPr lang="en-US" sz="12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a:effectLst/>
                        </a:rPr>
                        <a:t>n.a.</a:t>
                      </a:r>
                      <a:endParaRPr lang="en-US" sz="12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a:effectLst/>
                        </a:rPr>
                        <a:t>n.a.</a:t>
                      </a:r>
                      <a:endParaRPr lang="en-US" sz="12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dirty="0" err="1">
                          <a:effectLst/>
                        </a:rPr>
                        <a:t>n.a.</a:t>
                      </a:r>
                      <a:endParaRPr lang="en-US" sz="12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dirty="0" err="1">
                          <a:effectLst/>
                        </a:rPr>
                        <a:t>n.a.</a:t>
                      </a:r>
                      <a:endParaRPr lang="en-US" sz="12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a:effectLst/>
                        </a:rPr>
                        <a:t>0.751</a:t>
                      </a:r>
                      <a:endParaRPr lang="en-US" sz="12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a:effectLst/>
                        </a:rPr>
                        <a:t>19.4</a:t>
                      </a:r>
                      <a:endParaRPr lang="en-US" sz="12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873221020"/>
                  </a:ext>
                </a:extLst>
              </a:tr>
              <a:tr h="270159">
                <a:tc>
                  <a:txBody>
                    <a:bodyPr/>
                    <a:lstStyle/>
                    <a:p>
                      <a:pPr marL="0" marR="0" algn="just">
                        <a:spcBef>
                          <a:spcPts val="0"/>
                        </a:spcBef>
                        <a:spcAft>
                          <a:spcPts val="0"/>
                        </a:spcAft>
                      </a:pPr>
                      <a:r>
                        <a:rPr lang="en-GB" sz="1200" dirty="0">
                          <a:effectLst/>
                        </a:rPr>
                        <a:t>MLP-2-5-10</a:t>
                      </a:r>
                      <a:endParaRPr lang="en-US" sz="12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a:effectLst/>
                        </a:rPr>
                        <a:t>0.269</a:t>
                      </a:r>
                      <a:endParaRPr lang="en-US" sz="12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a:effectLst/>
                        </a:rPr>
                        <a:t>40.3</a:t>
                      </a:r>
                      <a:endParaRPr lang="en-US" sz="12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a:effectLst/>
                        </a:rPr>
                        <a:t>n.a.</a:t>
                      </a:r>
                      <a:endParaRPr lang="en-US" sz="12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dirty="0" err="1">
                          <a:effectLst/>
                        </a:rPr>
                        <a:t>n.a.</a:t>
                      </a:r>
                      <a:endParaRPr lang="en-US" sz="12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dirty="0">
                          <a:effectLst/>
                        </a:rPr>
                        <a:t>0.973</a:t>
                      </a:r>
                      <a:endParaRPr lang="en-US" sz="12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a:effectLst/>
                        </a:rPr>
                        <a:t>8.01</a:t>
                      </a:r>
                      <a:endParaRPr lang="en-US" sz="12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467434068"/>
                  </a:ext>
                </a:extLst>
              </a:tr>
              <a:tr h="278601">
                <a:tc>
                  <a:txBody>
                    <a:bodyPr/>
                    <a:lstStyle/>
                    <a:p>
                      <a:pPr marL="0" marR="0" algn="just">
                        <a:spcBef>
                          <a:spcPts val="0"/>
                        </a:spcBef>
                        <a:spcAft>
                          <a:spcPts val="0"/>
                        </a:spcAft>
                      </a:pPr>
                      <a:r>
                        <a:rPr lang="en-GB" sz="1200">
                          <a:effectLst/>
                        </a:rPr>
                        <a:t>MLP-5-10</a:t>
                      </a:r>
                      <a:endParaRPr lang="en-US" sz="12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a:effectLst/>
                        </a:rPr>
                        <a:t>n.a.</a:t>
                      </a:r>
                      <a:endParaRPr lang="en-US" sz="12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a:effectLst/>
                        </a:rPr>
                        <a:t>n.a.</a:t>
                      </a:r>
                      <a:endParaRPr lang="en-US" sz="12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a:effectLst/>
                        </a:rPr>
                        <a:t>n.a.</a:t>
                      </a:r>
                      <a:endParaRPr lang="en-US" sz="12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a:effectLst/>
                        </a:rPr>
                        <a:t>n.a.</a:t>
                      </a:r>
                      <a:endParaRPr lang="en-US" sz="120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dirty="0">
                          <a:effectLst/>
                        </a:rPr>
                        <a:t>0.980</a:t>
                      </a:r>
                      <a:endParaRPr lang="en-US" sz="12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dirty="0">
                          <a:effectLst/>
                        </a:rPr>
                        <a:t>6.59</a:t>
                      </a:r>
                      <a:endParaRPr lang="en-US" sz="1200" dirty="0">
                        <a:effectLst/>
                        <a:latin typeface="Arial" panose="020B0604020202020204" pitchFamily="34" charset="0"/>
                        <a:ea typeface="MS Gothic"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362893882"/>
                  </a:ext>
                </a:extLst>
              </a:tr>
            </a:tbl>
          </a:graphicData>
        </a:graphic>
      </p:graphicFrame>
      <p:pic>
        <p:nvPicPr>
          <p:cNvPr id="16" name="Picture 15" descr="Chart, scatter chart&#10;&#10;Description automatically generated">
            <a:extLst>
              <a:ext uri="{FF2B5EF4-FFF2-40B4-BE49-F238E27FC236}">
                <a16:creationId xmlns:a16="http://schemas.microsoft.com/office/drawing/2014/main" id="{14E3BB2E-229D-F79E-7651-B0AD643991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25135" y="3552862"/>
            <a:ext cx="2168192" cy="2093315"/>
          </a:xfrm>
          <a:prstGeom prst="rect">
            <a:avLst/>
          </a:prstGeom>
          <a:noFill/>
          <a:ln>
            <a:noFill/>
          </a:ln>
        </p:spPr>
      </p:pic>
      <p:pic>
        <p:nvPicPr>
          <p:cNvPr id="17" name="Picture 16" descr="Chart, scatter chart&#10;&#10;Description automatically generated">
            <a:extLst>
              <a:ext uri="{FF2B5EF4-FFF2-40B4-BE49-F238E27FC236}">
                <a16:creationId xmlns:a16="http://schemas.microsoft.com/office/drawing/2014/main" id="{155B39DB-D48F-FC27-1831-EE4814F3C3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1912" y="3552862"/>
            <a:ext cx="2261967" cy="2093330"/>
          </a:xfrm>
          <a:prstGeom prst="rect">
            <a:avLst/>
          </a:prstGeom>
          <a:noFill/>
          <a:ln>
            <a:noFill/>
          </a:ln>
        </p:spPr>
      </p:pic>
      <p:graphicFrame>
        <p:nvGraphicFramePr>
          <p:cNvPr id="20" name="Table 19">
            <a:extLst>
              <a:ext uri="{FF2B5EF4-FFF2-40B4-BE49-F238E27FC236}">
                <a16:creationId xmlns:a16="http://schemas.microsoft.com/office/drawing/2014/main" id="{98267705-B248-5127-10F6-C2908D3A284F}"/>
              </a:ext>
            </a:extLst>
          </p:cNvPr>
          <p:cNvGraphicFramePr>
            <a:graphicFrameLocks noGrp="1"/>
          </p:cNvGraphicFramePr>
          <p:nvPr/>
        </p:nvGraphicFramePr>
        <p:xfrm>
          <a:off x="4955443" y="5782865"/>
          <a:ext cx="6642508" cy="863062"/>
        </p:xfrm>
        <a:graphic>
          <a:graphicData uri="http://schemas.openxmlformats.org/drawingml/2006/table">
            <a:tbl>
              <a:tblPr firstRow="1" firstCol="1" bandRow="1">
                <a:tableStyleId>{5C22544A-7EE6-4342-B048-85BDC9FD1C3A}</a:tableStyleId>
              </a:tblPr>
              <a:tblGrid>
                <a:gridCol w="1660051">
                  <a:extLst>
                    <a:ext uri="{9D8B030D-6E8A-4147-A177-3AD203B41FA5}">
                      <a16:colId xmlns:a16="http://schemas.microsoft.com/office/drawing/2014/main" val="554501792"/>
                    </a:ext>
                  </a:extLst>
                </a:gridCol>
                <a:gridCol w="1660819">
                  <a:extLst>
                    <a:ext uri="{9D8B030D-6E8A-4147-A177-3AD203B41FA5}">
                      <a16:colId xmlns:a16="http://schemas.microsoft.com/office/drawing/2014/main" val="201571259"/>
                    </a:ext>
                  </a:extLst>
                </a:gridCol>
                <a:gridCol w="1660819">
                  <a:extLst>
                    <a:ext uri="{9D8B030D-6E8A-4147-A177-3AD203B41FA5}">
                      <a16:colId xmlns:a16="http://schemas.microsoft.com/office/drawing/2014/main" val="4134345268"/>
                    </a:ext>
                  </a:extLst>
                </a:gridCol>
                <a:gridCol w="1660819">
                  <a:extLst>
                    <a:ext uri="{9D8B030D-6E8A-4147-A177-3AD203B41FA5}">
                      <a16:colId xmlns:a16="http://schemas.microsoft.com/office/drawing/2014/main" val="2232014232"/>
                    </a:ext>
                  </a:extLst>
                </a:gridCol>
              </a:tblGrid>
              <a:tr h="245397">
                <a:tc>
                  <a:txBody>
                    <a:bodyPr/>
                    <a:lstStyle/>
                    <a:p>
                      <a:pPr marL="0" marR="0" algn="just">
                        <a:lnSpc>
                          <a:spcPct val="115000"/>
                        </a:lnSpc>
                        <a:spcBef>
                          <a:spcPts val="0"/>
                        </a:spcBef>
                        <a:spcAft>
                          <a:spcPts val="0"/>
                        </a:spcAft>
                      </a:pPr>
                      <a:r>
                        <a:rPr lang="en-GB" sz="1200" dirty="0">
                          <a:effectLst/>
                        </a:rPr>
                        <a:t> </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GB" sz="1200">
                          <a:effectLst/>
                        </a:rPr>
                        <a:t>Test Naive Model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GB" sz="1200">
                          <a:effectLst/>
                        </a:rPr>
                        <a:t>Test Cogniplant Model </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GB" sz="1200">
                          <a:effectLst/>
                        </a:rPr>
                        <a:t>Improvement</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31216477"/>
                  </a:ext>
                </a:extLst>
              </a:tr>
              <a:tr h="612172">
                <a:tc>
                  <a:txBody>
                    <a:bodyPr/>
                    <a:lstStyle/>
                    <a:p>
                      <a:pPr marL="0" marR="0" algn="l">
                        <a:lnSpc>
                          <a:spcPct val="115000"/>
                        </a:lnSpc>
                        <a:spcBef>
                          <a:spcPts val="0"/>
                        </a:spcBef>
                        <a:spcAft>
                          <a:spcPts val="0"/>
                        </a:spcAft>
                      </a:pPr>
                      <a:r>
                        <a:rPr lang="en-GB" sz="1200">
                          <a:effectLst/>
                        </a:rPr>
                        <a:t>nRMSE (5min-ahead point prediction – SCCH)</a:t>
                      </a: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GB" sz="1200" dirty="0">
                          <a:effectLst/>
                        </a:rPr>
                        <a:t>0.00357</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r">
                        <a:lnSpc>
                          <a:spcPct val="115000"/>
                        </a:lnSpc>
                        <a:spcBef>
                          <a:spcPts val="0"/>
                        </a:spcBef>
                        <a:spcAft>
                          <a:spcPts val="0"/>
                        </a:spcAft>
                      </a:pPr>
                      <a:r>
                        <a:rPr lang="en-GB" sz="1200" dirty="0">
                          <a:effectLst/>
                          <a:highlight>
                            <a:srgbClr val="FFFF00"/>
                          </a:highlight>
                        </a:rPr>
                        <a:t> </a:t>
                      </a:r>
                      <a:endParaRPr lang="en-US" sz="1200" dirty="0">
                        <a:effectLst/>
                      </a:endParaRPr>
                    </a:p>
                    <a:p>
                      <a:pPr marL="0" marR="0" algn="r">
                        <a:lnSpc>
                          <a:spcPct val="115000"/>
                        </a:lnSpc>
                        <a:spcBef>
                          <a:spcPts val="0"/>
                        </a:spcBef>
                        <a:spcAft>
                          <a:spcPts val="0"/>
                        </a:spcAft>
                      </a:pPr>
                      <a:r>
                        <a:rPr lang="en-GB" sz="1200" dirty="0">
                          <a:effectLst/>
                        </a:rPr>
                        <a:t>0.00161</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marL="0" marR="0" algn="r">
                        <a:lnSpc>
                          <a:spcPct val="115000"/>
                        </a:lnSpc>
                        <a:spcBef>
                          <a:spcPts val="0"/>
                        </a:spcBef>
                        <a:spcAft>
                          <a:spcPts val="0"/>
                        </a:spcAft>
                      </a:pPr>
                      <a:r>
                        <a:rPr lang="en-GB" sz="1200" dirty="0">
                          <a:effectLst/>
                          <a:highlight>
                            <a:srgbClr val="FFFF00"/>
                          </a:highlight>
                        </a:rPr>
                        <a:t> </a:t>
                      </a:r>
                      <a:endParaRPr lang="en-US" sz="1200" dirty="0">
                        <a:effectLst/>
                      </a:endParaRPr>
                    </a:p>
                    <a:p>
                      <a:pPr marL="0" marR="0" algn="r">
                        <a:lnSpc>
                          <a:spcPct val="115000"/>
                        </a:lnSpc>
                        <a:spcBef>
                          <a:spcPts val="0"/>
                        </a:spcBef>
                        <a:spcAft>
                          <a:spcPts val="0"/>
                        </a:spcAft>
                      </a:pPr>
                      <a:r>
                        <a:rPr lang="en-GB" sz="1200" dirty="0">
                          <a:effectLst/>
                        </a:rPr>
                        <a:t>54.90%</a:t>
                      </a: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75474782"/>
                  </a:ext>
                </a:extLst>
              </a:tr>
            </a:tbl>
          </a:graphicData>
        </a:graphic>
      </p:graphicFrame>
      <p:sp>
        <p:nvSpPr>
          <p:cNvPr id="3" name="3 Rectángulo">
            <a:extLst>
              <a:ext uri="{FF2B5EF4-FFF2-40B4-BE49-F238E27FC236}">
                <a16:creationId xmlns:a16="http://schemas.microsoft.com/office/drawing/2014/main" id="{53B11EDD-801E-4B6D-0CF7-928DB7AD7769}"/>
              </a:ext>
            </a:extLst>
          </p:cNvPr>
          <p:cNvSpPr/>
          <p:nvPr/>
        </p:nvSpPr>
        <p:spPr>
          <a:xfrm>
            <a:off x="6392849" y="217566"/>
            <a:ext cx="2781339" cy="584775"/>
          </a:xfrm>
          <a:prstGeom prst="rect">
            <a:avLst/>
          </a:prstGeom>
        </p:spPr>
        <p:txBody>
          <a:bodyPr wrap="none">
            <a:spAutoFit/>
          </a:bodyPr>
          <a:lstStyle/>
          <a:p>
            <a:r>
              <a:rPr lang="en-US" sz="3200" b="1" dirty="0">
                <a:solidFill>
                  <a:schemeClr val="bg1"/>
                </a:solidFill>
                <a:latin typeface="Arial" panose="020B0604020202020204" pitchFamily="34" charset="0"/>
                <a:cs typeface="Arial" panose="020B0604020202020204" pitchFamily="34" charset="0"/>
              </a:rPr>
              <a:t>HOE Training</a:t>
            </a:r>
          </a:p>
        </p:txBody>
      </p:sp>
      <p:sp>
        <p:nvSpPr>
          <p:cNvPr id="4" name="3 Rectángulo">
            <a:extLst>
              <a:ext uri="{FF2B5EF4-FFF2-40B4-BE49-F238E27FC236}">
                <a16:creationId xmlns:a16="http://schemas.microsoft.com/office/drawing/2014/main" id="{CEBFEC68-951E-0A39-9109-A1DD51DFAB42}"/>
              </a:ext>
            </a:extLst>
          </p:cNvPr>
          <p:cNvSpPr/>
          <p:nvPr/>
        </p:nvSpPr>
        <p:spPr>
          <a:xfrm>
            <a:off x="9417927" y="343979"/>
            <a:ext cx="13003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June 2023</a:t>
            </a:r>
          </a:p>
        </p:txBody>
      </p:sp>
      <p:cxnSp>
        <p:nvCxnSpPr>
          <p:cNvPr id="5" name="Connettore diritto 19">
            <a:extLst>
              <a:ext uri="{FF2B5EF4-FFF2-40B4-BE49-F238E27FC236}">
                <a16:creationId xmlns:a16="http://schemas.microsoft.com/office/drawing/2014/main" id="{893C87C8-FA90-71C3-BFAC-9A85A329F53D}"/>
              </a:ext>
            </a:extLst>
          </p:cNvPr>
          <p:cNvCxnSpPr>
            <a:cxnSpLocks/>
          </p:cNvCxnSpPr>
          <p:nvPr/>
        </p:nvCxnSpPr>
        <p:spPr>
          <a:xfrm>
            <a:off x="9337251" y="363421"/>
            <a:ext cx="0" cy="2930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5325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F5A2E4-FF9D-D102-09B8-761DA4FDCA78}"/>
              </a:ext>
            </a:extLst>
          </p:cNvPr>
          <p:cNvSpPr>
            <a:spLocks noGrp="1"/>
          </p:cNvSpPr>
          <p:nvPr>
            <p:ph type="ctrTitle"/>
          </p:nvPr>
        </p:nvSpPr>
        <p:spPr>
          <a:xfrm>
            <a:off x="843380" y="2235200"/>
            <a:ext cx="10218196" cy="2387600"/>
          </a:xfrm>
        </p:spPr>
        <p:txBody>
          <a:bodyPr/>
          <a:lstStyle/>
          <a:p>
            <a:r>
              <a:rPr lang="es-ES" dirty="0">
                <a:solidFill>
                  <a:schemeClr val="bg1"/>
                </a:solidFill>
              </a:rPr>
              <a:t>Predictive Modeling and Vorhersagemodell  (TUM)</a:t>
            </a:r>
          </a:p>
        </p:txBody>
      </p:sp>
    </p:spTree>
    <p:extLst>
      <p:ext uri="{BB962C8B-B14F-4D97-AF65-F5344CB8AC3E}">
        <p14:creationId xmlns:p14="http://schemas.microsoft.com/office/powerpoint/2010/main" val="2852322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6"/>
          <p:cNvSpPr/>
          <p:nvPr/>
        </p:nvSpPr>
        <p:spPr>
          <a:xfrm>
            <a:off x="425455" y="1922069"/>
            <a:ext cx="5919230" cy="2345069"/>
          </a:xfrm>
          <a:prstGeom prst="rect">
            <a:avLst/>
          </a:prstGeom>
          <a:noFill/>
          <a:ln w="9525" cap="flat" cmpd="sng" algn="ctr">
            <a:solidFill>
              <a:srgbClr val="0065BD"/>
            </a:solidFill>
            <a:prstDash val="solid"/>
          </a:ln>
          <a:effectLst/>
        </p:spPr>
        <p:txBody>
          <a:bodyPr rot="0" spcFirstLastPara="0" vertOverflow="overflow" horzOverflow="overflow" vert="horz" wrap="square" lIns="91440" tIns="216000" rIns="91440" bIns="45720" numCol="1" spcCol="0" rtlCol="0" fromWordArt="0" anchor="t" anchorCtr="0" forceAA="0" compatLnSpc="1">
            <a:prstTxWarp prst="textNoShape">
              <a:avLst/>
            </a:prstTxWarp>
            <a:noAutofit/>
          </a:bodyPr>
          <a:lstStyle/>
          <a:p>
            <a:pPr marL="285750" marR="0" lvl="0" indent="-285750" defTabSz="914400" eaLnBrk="1" fontAlgn="base" latinLnBrk="0" hangingPunct="1">
              <a:lnSpc>
                <a:spcPct val="113000"/>
              </a:lnSpc>
              <a:spcBef>
                <a:spcPct val="0"/>
              </a:spcBef>
              <a:spcAft>
                <a:spcPct val="0"/>
              </a:spcAft>
              <a:buClrTx/>
              <a:buSzTx/>
              <a:buFont typeface="Arial" panose="020B0604020202020204" pitchFamily="34" charset="0"/>
              <a:buChar char="•"/>
              <a:tabLst/>
              <a:defRPr/>
            </a:pPr>
            <a:r>
              <a:rPr kumimoji="0" lang="de-DE" sz="1400" b="0" i="0" u="none" strike="noStrike" kern="0" cap="none" spc="0" normalizeH="0" baseline="0" noProof="0" dirty="0" err="1">
                <a:ln>
                  <a:noFill/>
                </a:ln>
                <a:solidFill>
                  <a:prstClr val="black"/>
                </a:solidFill>
                <a:effectLst/>
                <a:uLnTx/>
                <a:uFillTx/>
                <a:latin typeface="Arial"/>
                <a:ea typeface="+mn-ea"/>
                <a:cs typeface="+mn-cs"/>
              </a:rPr>
              <a:t>Grundierer_PlattenabstandEinlauf</a:t>
            </a:r>
            <a:endParaRPr kumimoji="0" lang="de-DE" sz="14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base" latinLnBrk="0" hangingPunct="1">
              <a:lnSpc>
                <a:spcPct val="113000"/>
              </a:lnSpc>
              <a:spcBef>
                <a:spcPct val="0"/>
              </a:spcBef>
              <a:spcAft>
                <a:spcPct val="0"/>
              </a:spcAft>
              <a:buClrTx/>
              <a:buSzTx/>
              <a:buFont typeface="Arial" panose="020B0604020202020204" pitchFamily="34" charset="0"/>
              <a:buChar char="•"/>
              <a:tabLst/>
              <a:defRPr/>
            </a:pPr>
            <a:r>
              <a:rPr kumimoji="0" lang="de-DE" sz="1400" b="0" i="0" u="none" strike="noStrike" kern="0" cap="none" spc="0" normalizeH="0" baseline="0" noProof="0" dirty="0" err="1">
                <a:ln>
                  <a:noFill/>
                </a:ln>
                <a:solidFill>
                  <a:prstClr val="black"/>
                </a:solidFill>
                <a:effectLst/>
                <a:uLnTx/>
                <a:uFillTx/>
                <a:latin typeface="Arial"/>
                <a:ea typeface="+mn-ea"/>
                <a:cs typeface="+mn-cs"/>
              </a:rPr>
              <a:t>Grundierer_PlattenabstandAuslauf</a:t>
            </a:r>
            <a:endParaRPr kumimoji="0" lang="de-DE" sz="14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base" latinLnBrk="0" hangingPunct="1">
              <a:lnSpc>
                <a:spcPct val="113000"/>
              </a:lnSpc>
              <a:spcBef>
                <a:spcPct val="0"/>
              </a:spcBef>
              <a:spcAft>
                <a:spcPct val="0"/>
              </a:spcAft>
              <a:buClrTx/>
              <a:buSzTx/>
              <a:buFont typeface="Arial" panose="020B0604020202020204" pitchFamily="34" charset="0"/>
              <a:buChar char="•"/>
              <a:tabLst/>
              <a:defRPr/>
            </a:pPr>
            <a:r>
              <a:rPr kumimoji="0" lang="de-DE" sz="1400" b="0" i="0" u="none" strike="noStrike" kern="0" cap="none" spc="0" normalizeH="0" baseline="0" noProof="0" dirty="0" err="1">
                <a:ln>
                  <a:noFill/>
                </a:ln>
                <a:solidFill>
                  <a:prstClr val="black"/>
                </a:solidFill>
                <a:effectLst/>
                <a:uLnTx/>
                <a:uFillTx/>
                <a:latin typeface="Arial"/>
                <a:ea typeface="+mn-ea"/>
                <a:cs typeface="+mn-cs"/>
              </a:rPr>
              <a:t>Grundierer_StreutrichterStreuspalt</a:t>
            </a:r>
            <a:endParaRPr kumimoji="0" lang="de-DE" sz="14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base" latinLnBrk="0" hangingPunct="1">
              <a:lnSpc>
                <a:spcPct val="113000"/>
              </a:lnSpc>
              <a:spcBef>
                <a:spcPct val="0"/>
              </a:spcBef>
              <a:spcAft>
                <a:spcPct val="0"/>
              </a:spcAft>
              <a:buClrTx/>
              <a:buSzTx/>
              <a:buFont typeface="Arial" panose="020B0604020202020204" pitchFamily="34" charset="0"/>
              <a:buChar char="•"/>
              <a:tabLst/>
              <a:defRPr/>
            </a:pPr>
            <a:r>
              <a:rPr kumimoji="0" lang="de-DE" sz="1400" b="0" i="0" u="none" strike="noStrike" kern="0" cap="none" spc="0" normalizeH="0" baseline="0" noProof="0" dirty="0" err="1">
                <a:ln>
                  <a:noFill/>
                </a:ln>
                <a:solidFill>
                  <a:prstClr val="black"/>
                </a:solidFill>
                <a:effectLst/>
                <a:uLnTx/>
                <a:uFillTx/>
                <a:latin typeface="Arial"/>
                <a:ea typeface="+mn-ea"/>
                <a:cs typeface="+mn-cs"/>
              </a:rPr>
              <a:t>Grundierer_TrafoFrequenz</a:t>
            </a:r>
            <a:endParaRPr kumimoji="0" lang="de-DE" sz="14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base" latinLnBrk="0" hangingPunct="1">
              <a:lnSpc>
                <a:spcPct val="113000"/>
              </a:lnSpc>
              <a:spcBef>
                <a:spcPct val="0"/>
              </a:spcBef>
              <a:spcAft>
                <a:spcPct val="0"/>
              </a:spcAft>
              <a:buClrTx/>
              <a:buSzTx/>
              <a:buFont typeface="Arial" panose="020B0604020202020204" pitchFamily="34" charset="0"/>
              <a:buChar char="•"/>
              <a:tabLst/>
              <a:defRPr/>
            </a:pPr>
            <a:r>
              <a:rPr kumimoji="0" lang="de-DE" sz="1400" b="0" i="0" u="none" strike="noStrike" kern="0" cap="none" spc="0" normalizeH="0" baseline="0" noProof="0" dirty="0" err="1">
                <a:ln>
                  <a:noFill/>
                </a:ln>
                <a:solidFill>
                  <a:prstClr val="black"/>
                </a:solidFill>
                <a:effectLst/>
                <a:uLnTx/>
                <a:uFillTx/>
                <a:latin typeface="Arial"/>
                <a:ea typeface="+mn-ea"/>
                <a:cs typeface="+mn-cs"/>
              </a:rPr>
              <a:t>Grundierer_TrafoSpannung</a:t>
            </a:r>
            <a:endParaRPr kumimoji="0" lang="de-DE" sz="14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base" latinLnBrk="0" hangingPunct="1">
              <a:lnSpc>
                <a:spcPct val="113000"/>
              </a:lnSpc>
              <a:spcBef>
                <a:spcPct val="0"/>
              </a:spcBef>
              <a:spcAft>
                <a:spcPct val="0"/>
              </a:spcAft>
              <a:buClrTx/>
              <a:buSzTx/>
              <a:buFont typeface="Arial" panose="020B0604020202020204" pitchFamily="34" charset="0"/>
              <a:buChar char="•"/>
              <a:tabLst/>
              <a:defRPr/>
            </a:pPr>
            <a:r>
              <a:rPr kumimoji="0" lang="de-DE" sz="1400" b="0" i="0" u="none" strike="noStrike" kern="0" cap="none" spc="0" normalizeH="0" baseline="0" noProof="0" dirty="0" err="1">
                <a:ln>
                  <a:noFill/>
                </a:ln>
                <a:solidFill>
                  <a:prstClr val="black"/>
                </a:solidFill>
                <a:effectLst/>
                <a:uLnTx/>
                <a:uFillTx/>
                <a:latin typeface="Arial"/>
                <a:ea typeface="+mn-ea"/>
                <a:cs typeface="+mn-cs"/>
              </a:rPr>
              <a:t>Grundierer_TrafoStromstärke</a:t>
            </a:r>
            <a:endParaRPr kumimoji="0" lang="de-DE" sz="14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base" latinLnBrk="0" hangingPunct="1">
              <a:lnSpc>
                <a:spcPct val="113000"/>
              </a:lnSpc>
              <a:spcBef>
                <a:spcPct val="0"/>
              </a:spcBef>
              <a:spcAft>
                <a:spcPct val="0"/>
              </a:spcAft>
              <a:buClrTx/>
              <a:buSzTx/>
              <a:buFont typeface="Arial" panose="020B0604020202020204" pitchFamily="34" charset="0"/>
              <a:buChar char="•"/>
              <a:tabLst/>
              <a:defRPr/>
            </a:pPr>
            <a:r>
              <a:rPr kumimoji="0" lang="de-DE" sz="1400" b="0" i="0" u="none" strike="noStrike" kern="0" cap="none" spc="0" normalizeH="0" baseline="0" noProof="0" dirty="0" err="1">
                <a:ln>
                  <a:noFill/>
                </a:ln>
                <a:solidFill>
                  <a:prstClr val="black"/>
                </a:solidFill>
                <a:effectLst/>
                <a:uLnTx/>
                <a:uFillTx/>
                <a:latin typeface="Arial"/>
                <a:ea typeface="+mn-ea"/>
                <a:cs typeface="+mn-cs"/>
              </a:rPr>
              <a:t>ElsyGrundierer_GL_IstMittel</a:t>
            </a:r>
            <a:endParaRPr kumimoji="0" lang="de-DE" sz="14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base" latinLnBrk="0" hangingPunct="1">
              <a:lnSpc>
                <a:spcPct val="113000"/>
              </a:lnSpc>
              <a:spcBef>
                <a:spcPct val="0"/>
              </a:spcBef>
              <a:spcAft>
                <a:spcPct val="0"/>
              </a:spcAft>
              <a:buClrTx/>
              <a:buSzTx/>
              <a:buFont typeface="Arial" panose="020B0604020202020204" pitchFamily="34" charset="0"/>
              <a:buChar char="•"/>
              <a:tabLst/>
              <a:defRPr/>
            </a:pPr>
            <a:r>
              <a:rPr kumimoji="0" lang="de-DE" sz="1400" b="0" i="0" u="none" strike="noStrike" kern="0" cap="none" spc="0" normalizeH="0" baseline="0" noProof="0" dirty="0" err="1">
                <a:ln>
                  <a:noFill/>
                </a:ln>
                <a:solidFill>
                  <a:prstClr val="black"/>
                </a:solidFill>
                <a:effectLst/>
                <a:uLnTx/>
                <a:uFillTx/>
                <a:latin typeface="Arial"/>
                <a:ea typeface="+mn-ea"/>
                <a:cs typeface="+mn-cs"/>
              </a:rPr>
              <a:t>Grundierer_Kornfeuchte</a:t>
            </a:r>
            <a:endParaRPr kumimoji="0" lang="de-DE" sz="14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base" latinLnBrk="0" hangingPunct="1">
              <a:lnSpc>
                <a:spcPct val="113000"/>
              </a:lnSpc>
              <a:spcBef>
                <a:spcPct val="0"/>
              </a:spcBef>
              <a:spcAft>
                <a:spcPct val="0"/>
              </a:spcAft>
              <a:buClrTx/>
              <a:buSzTx/>
              <a:buFont typeface="Arial" panose="020B0604020202020204" pitchFamily="34" charset="0"/>
              <a:buChar char="•"/>
              <a:tabLst/>
              <a:defRPr/>
            </a:pPr>
            <a:endParaRPr kumimoji="0" lang="de-DE" sz="14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base" latinLnBrk="0" hangingPunct="1">
              <a:lnSpc>
                <a:spcPct val="113000"/>
              </a:lnSpc>
              <a:spcBef>
                <a:spcPct val="0"/>
              </a:spcBef>
              <a:spcAft>
                <a:spcPct val="0"/>
              </a:spcAft>
              <a:buClrTx/>
              <a:buSzTx/>
              <a:buFont typeface="Arial" panose="020B0604020202020204" pitchFamily="34" charset="0"/>
              <a:buChar char="•"/>
              <a:tabLst/>
              <a:defRPr/>
            </a:pPr>
            <a:endParaRPr kumimoji="0" lang="de-DE" sz="1400" b="0" i="0" u="none" strike="noStrike" kern="0" cap="none" spc="0" normalizeH="0" baseline="0" noProof="0" dirty="0">
              <a:ln>
                <a:noFill/>
              </a:ln>
              <a:solidFill>
                <a:prstClr val="black"/>
              </a:solidFill>
              <a:effectLst/>
              <a:uLnTx/>
              <a:uFillTx/>
              <a:latin typeface="Arial"/>
              <a:ea typeface="+mn-ea"/>
              <a:cs typeface="+mn-cs"/>
            </a:endParaRPr>
          </a:p>
        </p:txBody>
      </p:sp>
      <p:sp>
        <p:nvSpPr>
          <p:cNvPr id="28" name="Rechteck 27"/>
          <p:cNvSpPr/>
          <p:nvPr/>
        </p:nvSpPr>
        <p:spPr>
          <a:xfrm>
            <a:off x="419100" y="5712562"/>
            <a:ext cx="5919230" cy="704113"/>
          </a:xfrm>
          <a:prstGeom prst="rect">
            <a:avLst/>
          </a:prstGeom>
          <a:noFill/>
          <a:ln w="9525" cap="flat" cmpd="sng" algn="ctr">
            <a:solidFill>
              <a:srgbClr val="0065BD"/>
            </a:solidFill>
            <a:prstDash val="solid"/>
          </a:ln>
          <a:effectLst/>
        </p:spPr>
        <p:txBody>
          <a:bodyPr rot="0" spcFirstLastPara="0" vertOverflow="overflow" horzOverflow="overflow" vert="horz" wrap="square" lIns="91440" tIns="216000" rIns="91440" bIns="45720" numCol="1" spcCol="0" rtlCol="0" fromWordArt="0" anchor="t" anchorCtr="0" forceAA="0" compatLnSpc="1">
            <a:prstTxWarp prst="textNoShape">
              <a:avLst/>
            </a:prstTxWarp>
            <a:noAutofit/>
          </a:bodyPr>
          <a:lstStyle/>
          <a:p>
            <a:pPr marL="285750" marR="0" lvl="0" indent="-285750" defTabSz="914400" eaLnBrk="1" fontAlgn="base" latinLnBrk="0" hangingPunct="1">
              <a:lnSpc>
                <a:spcPct val="113000"/>
              </a:lnSpc>
              <a:spcBef>
                <a:spcPct val="0"/>
              </a:spcBef>
              <a:spcAft>
                <a:spcPct val="0"/>
              </a:spcAft>
              <a:buClrTx/>
              <a:buSzTx/>
              <a:buFont typeface="Arial" panose="020B0604020202020204" pitchFamily="34" charset="0"/>
              <a:buChar char="•"/>
              <a:tabLst/>
              <a:defRPr/>
            </a:pPr>
            <a:r>
              <a:rPr kumimoji="0" lang="de-DE" sz="1400" b="0" i="0" u="none" strike="noStrike" kern="0" cap="none" spc="0" normalizeH="0" baseline="0" noProof="0" dirty="0" err="1">
                <a:ln>
                  <a:noFill/>
                </a:ln>
                <a:solidFill>
                  <a:prstClr val="black"/>
                </a:solidFill>
                <a:effectLst/>
                <a:uLnTx/>
                <a:uFillTx/>
                <a:latin typeface="Arial"/>
                <a:ea typeface="+mn-ea"/>
                <a:cs typeface="+mn-cs"/>
              </a:rPr>
              <a:t>ElsyGrundierer_KORN_IstMittel</a:t>
            </a:r>
            <a:endParaRPr kumimoji="0" lang="de-DE" sz="14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base" latinLnBrk="0" hangingPunct="1">
              <a:lnSpc>
                <a:spcPct val="113000"/>
              </a:lnSpc>
              <a:spcBef>
                <a:spcPct val="0"/>
              </a:spcBef>
              <a:spcAft>
                <a:spcPct val="0"/>
              </a:spcAft>
              <a:buClrTx/>
              <a:buSzTx/>
              <a:buFont typeface="Arial" panose="020B0604020202020204" pitchFamily="34" charset="0"/>
              <a:buChar char="•"/>
              <a:tabLst/>
              <a:defRPr/>
            </a:pPr>
            <a:endParaRPr kumimoji="0" lang="de-DE" sz="1400" b="0" i="0" u="none" strike="noStrike" kern="0" cap="none" spc="0" normalizeH="0" baseline="0" noProof="0" dirty="0">
              <a:ln>
                <a:noFill/>
              </a:ln>
              <a:solidFill>
                <a:prstClr val="black"/>
              </a:solidFill>
              <a:effectLst/>
              <a:uLnTx/>
              <a:uFillTx/>
              <a:latin typeface="Arial"/>
              <a:ea typeface="+mn-ea"/>
              <a:cs typeface="+mn-cs"/>
            </a:endParaRPr>
          </a:p>
        </p:txBody>
      </p:sp>
      <p:sp>
        <p:nvSpPr>
          <p:cNvPr id="29" name="Textfeld 28"/>
          <p:cNvSpPr txBox="1"/>
          <p:nvPr/>
        </p:nvSpPr>
        <p:spPr>
          <a:xfrm>
            <a:off x="657225" y="5599064"/>
            <a:ext cx="1223092" cy="225062"/>
          </a:xfrm>
          <a:prstGeom prst="rect">
            <a:avLst/>
          </a:prstGeom>
          <a:solidFill>
            <a:sysClr val="window" lastClr="FFFFFF"/>
          </a:solidFill>
        </p:spPr>
        <p:txBody>
          <a:bodyPr wrap="none" lIns="0" tIns="0" rIns="0" bIns="0" rtlCol="0">
            <a:spAutoFit/>
          </a:bodyPr>
          <a:lstStyle/>
          <a:p>
            <a:pPr marL="0" marR="0" lvl="0" indent="0" defTabSz="914400" eaLnBrk="1" fontAlgn="base" latinLnBrk="0" hangingPunct="1">
              <a:lnSpc>
                <a:spcPct val="114000"/>
              </a:lnSpc>
              <a:spcBef>
                <a:spcPct val="0"/>
              </a:spcBef>
              <a:spcAft>
                <a:spcPct val="0"/>
              </a:spcAft>
              <a:buClrTx/>
              <a:buSzTx/>
              <a:buFontTx/>
              <a:buNone/>
              <a:tabLst/>
              <a:defRPr/>
            </a:pPr>
            <a:r>
              <a:rPr kumimoji="0" lang="de-DE" sz="1400" b="1" i="0" u="none" strike="noStrike" kern="0" cap="none" spc="0" normalizeH="0" baseline="0" noProof="0" dirty="0" err="1">
                <a:ln>
                  <a:noFill/>
                </a:ln>
                <a:solidFill>
                  <a:prstClr val="black"/>
                </a:solidFill>
                <a:effectLst/>
                <a:uLnTx/>
                <a:uFillTx/>
                <a:latin typeface="Arial"/>
                <a:cs typeface="Arial" charset="0"/>
              </a:rPr>
              <a:t>target</a:t>
            </a:r>
            <a:r>
              <a:rPr kumimoji="0" lang="de-DE" sz="1400" b="1" i="0" u="none" strike="noStrike" kern="0" cap="none" spc="0" normalizeH="0" baseline="0" noProof="0" dirty="0">
                <a:ln>
                  <a:noFill/>
                </a:ln>
                <a:solidFill>
                  <a:prstClr val="black"/>
                </a:solidFill>
                <a:effectLst/>
                <a:uLnTx/>
                <a:uFillTx/>
                <a:latin typeface="Arial"/>
                <a:cs typeface="Arial" charset="0"/>
              </a:rPr>
              <a:t> variable</a:t>
            </a:r>
          </a:p>
        </p:txBody>
      </p:sp>
      <p:sp>
        <p:nvSpPr>
          <p:cNvPr id="30" name="Textfeld 29"/>
          <p:cNvSpPr txBox="1"/>
          <p:nvPr/>
        </p:nvSpPr>
        <p:spPr>
          <a:xfrm>
            <a:off x="663580" y="1793922"/>
            <a:ext cx="1261564" cy="225062"/>
          </a:xfrm>
          <a:prstGeom prst="rect">
            <a:avLst/>
          </a:prstGeom>
          <a:solidFill>
            <a:sysClr val="window" lastClr="FFFFFF"/>
          </a:solidFill>
        </p:spPr>
        <p:txBody>
          <a:bodyPr wrap="none" lIns="0" tIns="0" rIns="0" bIns="0" rtlCol="0">
            <a:spAutoFit/>
          </a:bodyPr>
          <a:lstStyle/>
          <a:p>
            <a:pPr marL="0" marR="0" lvl="0" indent="0" defTabSz="914400" eaLnBrk="1" fontAlgn="base" latinLnBrk="0" hangingPunct="1">
              <a:lnSpc>
                <a:spcPct val="114000"/>
              </a:lnSpc>
              <a:spcBef>
                <a:spcPct val="0"/>
              </a:spcBef>
              <a:spcAft>
                <a:spcPct val="0"/>
              </a:spcAft>
              <a:buClrTx/>
              <a:buSzTx/>
              <a:buFontTx/>
              <a:buNone/>
              <a:tabLst/>
              <a:defRPr/>
            </a:pPr>
            <a:r>
              <a:rPr kumimoji="0" lang="de-DE" sz="1400" b="1" i="0" u="none" strike="noStrike" kern="0" cap="none" spc="0" normalizeH="0" baseline="0" noProof="0" dirty="0" err="1">
                <a:ln>
                  <a:noFill/>
                </a:ln>
                <a:solidFill>
                  <a:prstClr val="black"/>
                </a:solidFill>
                <a:effectLst/>
                <a:uLnTx/>
                <a:uFillTx/>
                <a:latin typeface="Arial"/>
                <a:cs typeface="Arial" charset="0"/>
              </a:rPr>
              <a:t>input</a:t>
            </a:r>
            <a:r>
              <a:rPr kumimoji="0" lang="de-DE" sz="1400" b="1" i="0" u="none" strike="noStrike" kern="0" cap="none" spc="0" normalizeH="0" baseline="0" noProof="0" dirty="0">
                <a:ln>
                  <a:noFill/>
                </a:ln>
                <a:solidFill>
                  <a:prstClr val="black"/>
                </a:solidFill>
                <a:effectLst/>
                <a:uLnTx/>
                <a:uFillTx/>
                <a:latin typeface="Arial"/>
                <a:cs typeface="Arial" charset="0"/>
              </a:rPr>
              <a:t> variables</a:t>
            </a:r>
          </a:p>
        </p:txBody>
      </p:sp>
      <mc:AlternateContent xmlns:mc="http://schemas.openxmlformats.org/markup-compatibility/2006" xmlns:a14="http://schemas.microsoft.com/office/drawing/2010/main">
        <mc:Choice Requires="a14">
          <p:sp>
            <p:nvSpPr>
              <p:cNvPr id="31" name="Textfeld 30"/>
              <p:cNvSpPr txBox="1"/>
              <p:nvPr/>
            </p:nvSpPr>
            <p:spPr>
              <a:xfrm>
                <a:off x="2802934" y="4810311"/>
                <a:ext cx="741934" cy="245580"/>
              </a:xfrm>
              <a:prstGeom prst="rect">
                <a:avLst/>
              </a:prstGeom>
              <a:noFill/>
            </p:spPr>
            <p:txBody>
              <a:bodyPr wrap="none" lIns="0" tIns="0" rIns="0" bIns="0" rtlCol="0">
                <a:spAutoFit/>
              </a:bodyPr>
              <a:lstStyle/>
              <a:p>
                <a:pPr fontAlgn="base">
                  <a:lnSpc>
                    <a:spcPct val="114000"/>
                  </a:lnSpc>
                  <a:spcBef>
                    <a:spcPct val="0"/>
                  </a:spcBef>
                  <a:spcAft>
                    <a:spcPct val="0"/>
                  </a:spcAft>
                </a:pPr>
                <a14:m>
                  <m:oMathPara xmlns:m="http://schemas.openxmlformats.org/officeDocument/2006/math">
                    <m:oMathParaPr>
                      <m:jc m:val="centerGroup"/>
                    </m:oMathParaPr>
                    <m:oMath xmlns:m="http://schemas.openxmlformats.org/officeDocument/2006/math">
                      <m:r>
                        <a:rPr lang="de-DE" sz="1400" i="1" smtClean="0">
                          <a:solidFill>
                            <a:prstClr val="black"/>
                          </a:solidFill>
                          <a:latin typeface="Cambria Math" panose="02040503050406030204" pitchFamily="18" charset="0"/>
                        </a:rPr>
                        <m:t>𝑦</m:t>
                      </m:r>
                      <m:r>
                        <a:rPr lang="de-DE" sz="1400" i="1" smtClean="0">
                          <a:solidFill>
                            <a:prstClr val="black"/>
                          </a:solidFill>
                          <a:latin typeface="Cambria Math" panose="02040503050406030204" pitchFamily="18" charset="0"/>
                        </a:rPr>
                        <m:t>=</m:t>
                      </m:r>
                      <m:r>
                        <a:rPr lang="de-DE" sz="1400" i="1" smtClean="0">
                          <a:solidFill>
                            <a:prstClr val="black"/>
                          </a:solidFill>
                          <a:latin typeface="Cambria Math" panose="02040503050406030204" pitchFamily="18" charset="0"/>
                        </a:rPr>
                        <m:t>𝑓</m:t>
                      </m:r>
                      <m:r>
                        <a:rPr lang="de-DE" sz="1400" i="1" smtClean="0">
                          <a:solidFill>
                            <a:prstClr val="black"/>
                          </a:solidFill>
                          <a:latin typeface="Cambria Math" panose="02040503050406030204" pitchFamily="18" charset="0"/>
                        </a:rPr>
                        <m:t>(</m:t>
                      </m:r>
                      <m:r>
                        <a:rPr lang="de-DE" sz="1400" b="1" i="1" smtClean="0">
                          <a:solidFill>
                            <a:prstClr val="black"/>
                          </a:solidFill>
                          <a:latin typeface="Cambria Math" panose="02040503050406030204" pitchFamily="18" charset="0"/>
                        </a:rPr>
                        <m:t>𝒙</m:t>
                      </m:r>
                      <m:r>
                        <a:rPr lang="de-DE" sz="1400" i="1" smtClean="0">
                          <a:solidFill>
                            <a:prstClr val="black"/>
                          </a:solidFill>
                          <a:latin typeface="Cambria Math" panose="02040503050406030204" pitchFamily="18" charset="0"/>
                        </a:rPr>
                        <m:t>)</m:t>
                      </m:r>
                    </m:oMath>
                  </m:oMathPara>
                </a14:m>
                <a:endParaRPr lang="en-US" sz="1400" dirty="0" err="1">
                  <a:solidFill>
                    <a:prstClr val="black"/>
                  </a:solidFill>
                  <a:latin typeface="Arial"/>
                  <a:cs typeface="Arial" charset="0"/>
                </a:endParaRPr>
              </a:p>
            </p:txBody>
          </p:sp>
        </mc:Choice>
        <mc:Fallback xmlns="">
          <p:sp>
            <p:nvSpPr>
              <p:cNvPr id="31" name="Textfeld 30"/>
              <p:cNvSpPr txBox="1">
                <a:spLocks noRot="1" noChangeAspect="1" noMove="1" noResize="1" noEditPoints="1" noAdjustHandles="1" noChangeArrowheads="1" noChangeShapeType="1" noTextEdit="1"/>
              </p:cNvSpPr>
              <p:nvPr/>
            </p:nvSpPr>
            <p:spPr>
              <a:xfrm>
                <a:off x="2802934" y="4810311"/>
                <a:ext cx="741934" cy="245580"/>
              </a:xfrm>
              <a:prstGeom prst="rect">
                <a:avLst/>
              </a:prstGeom>
              <a:blipFill>
                <a:blip r:embed="rId2"/>
                <a:stretch>
                  <a:fillRect l="-5738" r="-6557" b="-25000"/>
                </a:stretch>
              </a:blipFill>
            </p:spPr>
            <p:txBody>
              <a:bodyPr/>
              <a:lstStyle/>
              <a:p>
                <a:r>
                  <a:rPr lang="en-US">
                    <a:noFill/>
                  </a:rPr>
                  <a:t> </a:t>
                </a:r>
              </a:p>
            </p:txBody>
          </p:sp>
        </mc:Fallback>
      </mc:AlternateContent>
      <p:cxnSp>
        <p:nvCxnSpPr>
          <p:cNvPr id="32" name="Gewinkelter Verbinder 31"/>
          <p:cNvCxnSpPr>
            <a:stCxn id="29" idx="0"/>
            <a:endCxn id="31" idx="1"/>
          </p:cNvCxnSpPr>
          <p:nvPr/>
        </p:nvCxnSpPr>
        <p:spPr>
          <a:xfrm rot="5400000" flipH="1" flipV="1">
            <a:off x="1702871" y="4499002"/>
            <a:ext cx="665963" cy="1534163"/>
          </a:xfrm>
          <a:prstGeom prst="bentConnector2">
            <a:avLst/>
          </a:prstGeom>
          <a:noFill/>
          <a:ln w="9525" cap="flat" cmpd="sng" algn="ctr">
            <a:solidFill>
              <a:srgbClr val="005293">
                <a:shade val="95000"/>
                <a:satMod val="105000"/>
              </a:srgbClr>
            </a:solidFill>
            <a:prstDash val="solid"/>
            <a:tailEnd type="triangle"/>
          </a:ln>
          <a:effectLst/>
        </p:spPr>
      </p:cxnSp>
      <p:cxnSp>
        <p:nvCxnSpPr>
          <p:cNvPr id="33" name="Gewinkelter Verbinder 32"/>
          <p:cNvCxnSpPr>
            <a:stCxn id="27" idx="2"/>
            <a:endCxn id="31" idx="3"/>
          </p:cNvCxnSpPr>
          <p:nvPr/>
        </p:nvCxnSpPr>
        <p:spPr>
          <a:xfrm rot="16200000" flipH="1">
            <a:off x="3131988" y="4520220"/>
            <a:ext cx="665963" cy="159798"/>
          </a:xfrm>
          <a:prstGeom prst="bentConnector4">
            <a:avLst>
              <a:gd name="adj1" fmla="val 40781"/>
              <a:gd name="adj2" fmla="val 534403"/>
            </a:avLst>
          </a:prstGeom>
          <a:noFill/>
          <a:ln w="9525" cap="flat" cmpd="sng" algn="ctr">
            <a:solidFill>
              <a:srgbClr val="005293">
                <a:shade val="95000"/>
                <a:satMod val="105000"/>
              </a:srgbClr>
            </a:solidFill>
            <a:prstDash val="solid"/>
            <a:tailEnd type="triangle"/>
          </a:ln>
          <a:effectLst/>
        </p:spPr>
      </p:cxnSp>
      <p:sp>
        <p:nvSpPr>
          <p:cNvPr id="34" name="Rechteck 33"/>
          <p:cNvSpPr/>
          <p:nvPr/>
        </p:nvSpPr>
        <p:spPr>
          <a:xfrm>
            <a:off x="6766520" y="1922069"/>
            <a:ext cx="4993684" cy="2345069"/>
          </a:xfrm>
          <a:prstGeom prst="rect">
            <a:avLst/>
          </a:prstGeom>
          <a:noFill/>
          <a:ln w="9525" cap="flat" cmpd="sng" algn="ctr">
            <a:solidFill>
              <a:srgbClr val="0065BD"/>
            </a:solidFill>
            <a:prstDash val="solid"/>
          </a:ln>
          <a:effectLst/>
        </p:spPr>
        <p:txBody>
          <a:bodyPr rot="0" spcFirstLastPara="0" vertOverflow="overflow" horzOverflow="overflow" vert="horz" wrap="square" lIns="91440" tIns="216000" rIns="91440" bIns="45720" numCol="1" spcCol="0" rtlCol="0" fromWordArt="0" anchor="t" anchorCtr="0" forceAA="0" compatLnSpc="1">
            <a:prstTxWarp prst="textNoShape">
              <a:avLst/>
            </a:prstTxWarp>
            <a:noAutofit/>
          </a:bodyPr>
          <a:lstStyle/>
          <a:p>
            <a:pPr marL="285750" marR="0" lvl="0" indent="-285750" defTabSz="914400" eaLnBrk="1" fontAlgn="base" latinLnBrk="0" hangingPunct="1">
              <a:lnSpc>
                <a:spcPct val="113000"/>
              </a:lnSpc>
              <a:spcBef>
                <a:spcPct val="0"/>
              </a:spcBef>
              <a:spcAft>
                <a:spcPct val="0"/>
              </a:spcAft>
              <a:buClrTx/>
              <a:buSzTx/>
              <a:buFont typeface="Arial" panose="020B0604020202020204" pitchFamily="34" charset="0"/>
              <a:buChar char="•"/>
              <a:tabLst/>
              <a:defRPr/>
            </a:pPr>
            <a:r>
              <a:rPr kumimoji="0" lang="de-DE" sz="1400" b="0" i="0" u="none" strike="noStrike" kern="0" cap="none" spc="0" normalizeH="0" baseline="0" noProof="0" dirty="0" err="1">
                <a:ln>
                  <a:noFill/>
                </a:ln>
                <a:solidFill>
                  <a:prstClr val="black"/>
                </a:solidFill>
                <a:effectLst/>
                <a:uLnTx/>
                <a:uFillTx/>
                <a:latin typeface="Arial"/>
                <a:ea typeface="+mn-ea"/>
                <a:cs typeface="+mn-cs"/>
              </a:rPr>
              <a:t>standard</a:t>
            </a:r>
            <a:r>
              <a:rPr kumimoji="0" lang="de-DE" sz="1400" b="0" i="0" u="none" strike="noStrike" kern="0" cap="none" spc="0" normalizeH="0" baseline="0" noProof="0" dirty="0">
                <a:ln>
                  <a:noFill/>
                </a:ln>
                <a:solidFill>
                  <a:prstClr val="black"/>
                </a:solidFill>
                <a:effectLst/>
                <a:uLnTx/>
                <a:uFillTx/>
                <a:latin typeface="Arial"/>
                <a:ea typeface="+mn-ea"/>
                <a:cs typeface="+mn-cs"/>
              </a:rPr>
              <a:t> </a:t>
            </a:r>
            <a:r>
              <a:rPr kumimoji="0" lang="de-DE" sz="1400" b="0" i="0" u="none" strike="noStrike" kern="0" cap="none" spc="0" normalizeH="0" baseline="0" noProof="0" dirty="0" err="1">
                <a:ln>
                  <a:noFill/>
                </a:ln>
                <a:solidFill>
                  <a:prstClr val="black"/>
                </a:solidFill>
                <a:effectLst/>
                <a:uLnTx/>
                <a:uFillTx/>
                <a:latin typeface="Arial"/>
                <a:ea typeface="+mn-ea"/>
                <a:cs typeface="+mn-cs"/>
              </a:rPr>
              <a:t>scaler</a:t>
            </a:r>
            <a:r>
              <a:rPr kumimoji="0" lang="de-DE" sz="1400" b="0" i="0" u="none" strike="noStrike" kern="0" cap="none" spc="0" normalizeH="0" baseline="0" noProof="0" dirty="0">
                <a:ln>
                  <a:noFill/>
                </a:ln>
                <a:solidFill>
                  <a:prstClr val="black"/>
                </a:solidFill>
                <a:effectLst/>
                <a:uLnTx/>
                <a:uFillTx/>
                <a:latin typeface="Arial"/>
                <a:ea typeface="+mn-ea"/>
                <a:cs typeface="+mn-cs"/>
              </a:rPr>
              <a:t> </a:t>
            </a:r>
            <a:r>
              <a:rPr kumimoji="0" lang="de-DE" sz="1400" b="0" i="0" u="none" strike="noStrike" kern="0" cap="none" spc="0" normalizeH="0" baseline="0" noProof="0" dirty="0" err="1">
                <a:ln>
                  <a:noFill/>
                </a:ln>
                <a:solidFill>
                  <a:prstClr val="black"/>
                </a:solidFill>
                <a:effectLst/>
                <a:uLnTx/>
                <a:uFillTx/>
                <a:latin typeface="Arial"/>
                <a:ea typeface="+mn-ea"/>
                <a:cs typeface="+mn-cs"/>
              </a:rPr>
              <a:t>from</a:t>
            </a:r>
            <a:r>
              <a:rPr kumimoji="0" lang="de-DE" sz="1400" b="0" i="0" u="none" strike="noStrike" kern="0" cap="none" spc="0" normalizeH="0" baseline="0" noProof="0" dirty="0">
                <a:ln>
                  <a:noFill/>
                </a:ln>
                <a:solidFill>
                  <a:prstClr val="black"/>
                </a:solidFill>
                <a:effectLst/>
                <a:uLnTx/>
                <a:uFillTx/>
                <a:latin typeface="Arial"/>
                <a:ea typeface="+mn-ea"/>
                <a:cs typeface="+mn-cs"/>
              </a:rPr>
              <a:t> </a:t>
            </a:r>
            <a:r>
              <a:rPr kumimoji="0" lang="de-DE" sz="1400" b="0" i="0" u="none" strike="noStrike" kern="0" cap="none" spc="0" normalizeH="0" baseline="0" noProof="0" dirty="0" err="1">
                <a:ln>
                  <a:noFill/>
                </a:ln>
                <a:solidFill>
                  <a:prstClr val="black"/>
                </a:solidFill>
                <a:effectLst/>
                <a:uLnTx/>
                <a:uFillTx/>
                <a:latin typeface="Arial"/>
                <a:ea typeface="+mn-ea"/>
                <a:cs typeface="+mn-cs"/>
              </a:rPr>
              <a:t>scikit-learn</a:t>
            </a:r>
            <a:r>
              <a:rPr kumimoji="0" lang="de-DE" sz="1400" b="0" i="0" u="none" strike="noStrike" kern="0" cap="none" spc="0" normalizeH="0" baseline="0" noProof="0" dirty="0">
                <a:ln>
                  <a:noFill/>
                </a:ln>
                <a:solidFill>
                  <a:prstClr val="black"/>
                </a:solidFill>
                <a:effectLst/>
                <a:uLnTx/>
                <a:uFillTx/>
                <a:latin typeface="Arial"/>
                <a:ea typeface="+mn-ea"/>
                <a:cs typeface="+mn-cs"/>
              </a:rPr>
              <a:t> (</a:t>
            </a:r>
            <a:r>
              <a:rPr kumimoji="0" lang="de-DE" sz="1400" b="0" i="0" u="none" strike="noStrike" kern="0" cap="none" spc="0" normalizeH="0" baseline="0" noProof="0" dirty="0" err="1">
                <a:ln>
                  <a:noFill/>
                </a:ln>
                <a:solidFill>
                  <a:prstClr val="black"/>
                </a:solidFill>
                <a:effectLst/>
                <a:uLnTx/>
                <a:uFillTx/>
                <a:latin typeface="Arial"/>
                <a:ea typeface="+mn-ea"/>
                <a:cs typeface="+mn-cs"/>
              </a:rPr>
              <a:t>mean</a:t>
            </a:r>
            <a:r>
              <a:rPr kumimoji="0" lang="de-DE" sz="1400" b="0" i="0" u="none" strike="noStrike" kern="0" cap="none" spc="0" normalizeH="0" baseline="0" noProof="0" dirty="0">
                <a:ln>
                  <a:noFill/>
                </a:ln>
                <a:solidFill>
                  <a:prstClr val="black"/>
                </a:solidFill>
                <a:effectLst/>
                <a:uLnTx/>
                <a:uFillTx/>
                <a:latin typeface="Arial"/>
                <a:ea typeface="+mn-ea"/>
                <a:cs typeface="+mn-cs"/>
              </a:rPr>
              <a:t> 0, </a:t>
            </a:r>
            <a:r>
              <a:rPr kumimoji="0" lang="de-DE" sz="1400" b="0" i="0" u="none" strike="noStrike" kern="0" cap="none" spc="0" normalizeH="0" baseline="0" noProof="0" dirty="0" err="1">
                <a:ln>
                  <a:noFill/>
                </a:ln>
                <a:solidFill>
                  <a:prstClr val="black"/>
                </a:solidFill>
                <a:effectLst/>
                <a:uLnTx/>
                <a:uFillTx/>
                <a:latin typeface="Arial"/>
                <a:ea typeface="+mn-ea"/>
                <a:cs typeface="+mn-cs"/>
              </a:rPr>
              <a:t>variance</a:t>
            </a:r>
            <a:r>
              <a:rPr kumimoji="0" lang="de-DE" sz="1400" b="0" i="0" u="none" strike="noStrike" kern="0" cap="none" spc="0" normalizeH="0" baseline="0" noProof="0" dirty="0">
                <a:ln>
                  <a:noFill/>
                </a:ln>
                <a:solidFill>
                  <a:prstClr val="black"/>
                </a:solidFill>
                <a:effectLst/>
                <a:uLnTx/>
                <a:uFillTx/>
                <a:latin typeface="Arial"/>
                <a:ea typeface="+mn-ea"/>
                <a:cs typeface="+mn-cs"/>
              </a:rPr>
              <a:t> 1)</a:t>
            </a:r>
          </a:p>
          <a:p>
            <a:pPr marL="285750" marR="0" lvl="0" indent="-285750" defTabSz="914400" eaLnBrk="1" fontAlgn="base" latinLnBrk="0" hangingPunct="1">
              <a:lnSpc>
                <a:spcPct val="113000"/>
              </a:lnSpc>
              <a:spcBef>
                <a:spcPct val="0"/>
              </a:spcBef>
              <a:spcAft>
                <a:spcPct val="0"/>
              </a:spcAft>
              <a:buClrTx/>
              <a:buSzTx/>
              <a:buFont typeface="Arial" panose="020B0604020202020204" pitchFamily="34" charset="0"/>
              <a:buChar char="•"/>
              <a:tabLst/>
              <a:defRPr/>
            </a:pPr>
            <a:r>
              <a:rPr kumimoji="0" lang="de-DE" sz="1400" b="1" i="0" u="none" strike="noStrike" kern="0" cap="none" spc="0" normalizeH="0" baseline="0" noProof="0" dirty="0" err="1">
                <a:ln>
                  <a:noFill/>
                </a:ln>
                <a:solidFill>
                  <a:prstClr val="black"/>
                </a:solidFill>
                <a:effectLst/>
                <a:uLnTx/>
                <a:uFillTx/>
                <a:latin typeface="Arial"/>
                <a:ea typeface="+mn-ea"/>
                <a:cs typeface="+mn-cs"/>
              </a:rPr>
              <a:t>XGBoost</a:t>
            </a:r>
            <a:r>
              <a:rPr kumimoji="0" lang="de-DE" sz="1400" b="1" i="0" u="none" strike="noStrike" kern="0" cap="none" spc="0" normalizeH="0" baseline="0" noProof="0" dirty="0">
                <a:ln>
                  <a:noFill/>
                </a:ln>
                <a:solidFill>
                  <a:prstClr val="black"/>
                </a:solidFill>
                <a:effectLst/>
                <a:uLnTx/>
                <a:uFillTx/>
                <a:latin typeface="Arial"/>
                <a:ea typeface="+mn-ea"/>
                <a:cs typeface="+mn-cs"/>
              </a:rPr>
              <a:t> </a:t>
            </a:r>
            <a:r>
              <a:rPr kumimoji="0" lang="de-DE" sz="1400" b="1" i="0" u="none" strike="noStrike" kern="0" cap="none" spc="0" normalizeH="0" baseline="0" noProof="0" dirty="0" err="1">
                <a:ln>
                  <a:noFill/>
                </a:ln>
                <a:solidFill>
                  <a:prstClr val="black"/>
                </a:solidFill>
                <a:effectLst/>
                <a:uLnTx/>
                <a:uFillTx/>
                <a:latin typeface="Arial"/>
                <a:ea typeface="+mn-ea"/>
                <a:cs typeface="+mn-cs"/>
              </a:rPr>
              <a:t>regression</a:t>
            </a:r>
            <a:r>
              <a:rPr kumimoji="0" lang="de-DE" sz="1400" b="1" i="0" u="none" strike="noStrike" kern="0" cap="none" spc="0" normalizeH="0" baseline="0" noProof="0" dirty="0">
                <a:ln>
                  <a:noFill/>
                </a:ln>
                <a:solidFill>
                  <a:prstClr val="black"/>
                </a:solidFill>
                <a:effectLst/>
                <a:uLnTx/>
                <a:uFillTx/>
                <a:latin typeface="Arial"/>
                <a:ea typeface="+mn-ea"/>
                <a:cs typeface="+mn-cs"/>
              </a:rPr>
              <a:t> </a:t>
            </a:r>
            <a:r>
              <a:rPr kumimoji="0" lang="de-DE" sz="1400" b="1" i="0" u="none" strike="noStrike" kern="0" cap="none" spc="0" normalizeH="0" baseline="0" noProof="0" dirty="0" err="1">
                <a:ln>
                  <a:noFill/>
                </a:ln>
                <a:solidFill>
                  <a:prstClr val="black"/>
                </a:solidFill>
                <a:effectLst/>
                <a:uLnTx/>
                <a:uFillTx/>
                <a:latin typeface="Arial"/>
                <a:ea typeface="+mn-ea"/>
                <a:cs typeface="+mn-cs"/>
              </a:rPr>
              <a:t>model</a:t>
            </a:r>
            <a:r>
              <a:rPr kumimoji="0" lang="de-DE" sz="1400" b="1" i="0" u="none" strike="noStrike" kern="0" cap="none" spc="0" normalizeH="0" baseline="0" noProof="0" dirty="0">
                <a:ln>
                  <a:noFill/>
                </a:ln>
                <a:solidFill>
                  <a:prstClr val="black"/>
                </a:solidFill>
                <a:effectLst/>
                <a:uLnTx/>
                <a:uFillTx/>
                <a:latin typeface="Arial"/>
                <a:ea typeface="+mn-ea"/>
                <a:cs typeface="+mn-cs"/>
              </a:rPr>
              <a:t> </a:t>
            </a:r>
            <a:r>
              <a:rPr kumimoji="0" lang="de-DE" sz="1400" b="0" i="0" u="none" strike="noStrike" kern="0" cap="none" spc="0" normalizeH="0" baseline="0" noProof="0" dirty="0" err="1">
                <a:ln>
                  <a:noFill/>
                </a:ln>
                <a:solidFill>
                  <a:prstClr val="black"/>
                </a:solidFill>
                <a:effectLst/>
                <a:uLnTx/>
                <a:uFillTx/>
                <a:latin typeface="Arial"/>
                <a:ea typeface="+mn-ea"/>
                <a:cs typeface="+mn-cs"/>
              </a:rPr>
              <a:t>with</a:t>
            </a:r>
            <a:r>
              <a:rPr kumimoji="0" lang="de-DE" sz="1400" b="0" i="0" u="none" strike="noStrike" kern="0" cap="none" spc="0" normalizeH="0" baseline="0" noProof="0" dirty="0">
                <a:ln>
                  <a:noFill/>
                </a:ln>
                <a:solidFill>
                  <a:prstClr val="black"/>
                </a:solidFill>
                <a:effectLst/>
                <a:uLnTx/>
                <a:uFillTx/>
                <a:latin typeface="Arial"/>
                <a:ea typeface="+mn-ea"/>
                <a:cs typeface="+mn-cs"/>
              </a:rPr>
              <a:t> </a:t>
            </a:r>
            <a:r>
              <a:rPr kumimoji="0" lang="de-DE" sz="1400" b="0" i="0" u="none" strike="noStrike" kern="0" cap="none" spc="0" normalizeH="0" baseline="0" noProof="0" dirty="0" err="1">
                <a:ln>
                  <a:noFill/>
                </a:ln>
                <a:solidFill>
                  <a:prstClr val="black"/>
                </a:solidFill>
                <a:effectLst/>
                <a:uLnTx/>
                <a:uFillTx/>
                <a:latin typeface="Arial"/>
                <a:ea typeface="+mn-ea"/>
                <a:cs typeface="+mn-cs"/>
              </a:rPr>
              <a:t>default</a:t>
            </a:r>
            <a:r>
              <a:rPr kumimoji="0" lang="de-DE" sz="1400" b="0" i="0" u="none" strike="noStrike" kern="0" cap="none" spc="0" normalizeH="0" baseline="0" noProof="0" dirty="0">
                <a:ln>
                  <a:noFill/>
                </a:ln>
                <a:solidFill>
                  <a:prstClr val="black"/>
                </a:solidFill>
                <a:effectLst/>
                <a:uLnTx/>
                <a:uFillTx/>
                <a:latin typeface="Arial"/>
                <a:ea typeface="+mn-ea"/>
                <a:cs typeface="+mn-cs"/>
              </a:rPr>
              <a:t> </a:t>
            </a:r>
            <a:r>
              <a:rPr kumimoji="0" lang="de-DE" sz="1400" b="0" i="0" u="none" strike="noStrike" kern="0" cap="none" spc="0" normalizeH="0" baseline="0" noProof="0" dirty="0" err="1">
                <a:ln>
                  <a:noFill/>
                </a:ln>
                <a:solidFill>
                  <a:prstClr val="black"/>
                </a:solidFill>
                <a:effectLst/>
                <a:uLnTx/>
                <a:uFillTx/>
                <a:latin typeface="Arial"/>
                <a:ea typeface="+mn-ea"/>
                <a:cs typeface="+mn-cs"/>
              </a:rPr>
              <a:t>parameters</a:t>
            </a:r>
            <a:endParaRPr kumimoji="0" lang="de-DE" sz="14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base" latinLnBrk="0" hangingPunct="1">
              <a:lnSpc>
                <a:spcPct val="113000"/>
              </a:lnSpc>
              <a:spcBef>
                <a:spcPct val="0"/>
              </a:spcBef>
              <a:spcAft>
                <a:spcPct val="0"/>
              </a:spcAft>
              <a:buClrTx/>
              <a:buSzTx/>
              <a:buFont typeface="Arial" panose="020B0604020202020204" pitchFamily="34" charset="0"/>
              <a:buChar char="•"/>
              <a:tabLst/>
              <a:defRPr/>
            </a:pPr>
            <a:endParaRPr kumimoji="0" lang="de-DE" sz="14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base" latinLnBrk="0" hangingPunct="1">
              <a:lnSpc>
                <a:spcPct val="113000"/>
              </a:lnSpc>
              <a:spcBef>
                <a:spcPct val="0"/>
              </a:spcBef>
              <a:spcAft>
                <a:spcPct val="0"/>
              </a:spcAft>
              <a:buClrTx/>
              <a:buSzTx/>
              <a:buFont typeface="Arial" panose="020B0604020202020204" pitchFamily="34" charset="0"/>
              <a:buChar char="•"/>
              <a:tabLst/>
              <a:defRPr/>
            </a:pPr>
            <a:endParaRPr kumimoji="0" lang="de-DE" sz="1400" b="0" i="0" u="none" strike="noStrike" kern="0" cap="none" spc="0" normalizeH="0" baseline="0" noProof="0" dirty="0">
              <a:ln>
                <a:noFill/>
              </a:ln>
              <a:solidFill>
                <a:prstClr val="black"/>
              </a:solidFill>
              <a:effectLst/>
              <a:uLnTx/>
              <a:uFillTx/>
              <a:latin typeface="Arial"/>
              <a:ea typeface="+mn-ea"/>
              <a:cs typeface="+mn-cs"/>
            </a:endParaRPr>
          </a:p>
        </p:txBody>
      </p:sp>
      <p:sp>
        <p:nvSpPr>
          <p:cNvPr id="35" name="Textfeld 34"/>
          <p:cNvSpPr txBox="1"/>
          <p:nvPr/>
        </p:nvSpPr>
        <p:spPr>
          <a:xfrm>
            <a:off x="7004646" y="1793922"/>
            <a:ext cx="2479382" cy="245580"/>
          </a:xfrm>
          <a:prstGeom prst="rect">
            <a:avLst/>
          </a:prstGeom>
          <a:solidFill>
            <a:sysClr val="window" lastClr="FFFFFF"/>
          </a:solidFill>
        </p:spPr>
        <p:txBody>
          <a:bodyPr wrap="square" lIns="0" tIns="0" rIns="0" bIns="0" rtlCol="0">
            <a:spAutoFit/>
          </a:bodyPr>
          <a:lstStyle/>
          <a:p>
            <a:pPr marL="0" marR="0" lvl="0" indent="0" defTabSz="914400" eaLnBrk="1" fontAlgn="base" latinLnBrk="0" hangingPunct="1">
              <a:lnSpc>
                <a:spcPct val="114000"/>
              </a:lnSpc>
              <a:spcBef>
                <a:spcPct val="0"/>
              </a:spcBef>
              <a:spcAft>
                <a:spcPct val="0"/>
              </a:spcAft>
              <a:buClrTx/>
              <a:buSzTx/>
              <a:buFontTx/>
              <a:buNone/>
              <a:tabLst/>
              <a:defRPr/>
            </a:pPr>
            <a:r>
              <a:rPr kumimoji="0" lang="de-DE" sz="1400" b="1" i="0" u="none" strike="noStrike" kern="0" cap="none" spc="0" normalizeH="0" baseline="0" noProof="0" dirty="0" err="1">
                <a:ln>
                  <a:noFill/>
                </a:ln>
                <a:solidFill>
                  <a:prstClr val="black"/>
                </a:solidFill>
                <a:effectLst/>
                <a:uLnTx/>
                <a:uFillTx/>
                <a:latin typeface="Arial"/>
                <a:cs typeface="Arial" charset="0"/>
              </a:rPr>
              <a:t>model</a:t>
            </a:r>
            <a:r>
              <a:rPr kumimoji="0" lang="de-DE" sz="1400" b="1" i="0" u="none" strike="noStrike" kern="0" cap="none" spc="0" normalizeH="0" baseline="0" noProof="0" dirty="0">
                <a:ln>
                  <a:noFill/>
                </a:ln>
                <a:solidFill>
                  <a:prstClr val="black"/>
                </a:solidFill>
                <a:effectLst/>
                <a:uLnTx/>
                <a:uFillTx/>
                <a:latin typeface="Arial"/>
                <a:cs typeface="Arial" charset="0"/>
              </a:rPr>
              <a:t> </a:t>
            </a:r>
            <a:r>
              <a:rPr kumimoji="0" lang="de-DE" sz="1400" b="1" i="0" u="none" strike="noStrike" kern="0" cap="none" spc="0" normalizeH="0" baseline="0" noProof="0" dirty="0" err="1">
                <a:ln>
                  <a:noFill/>
                </a:ln>
                <a:solidFill>
                  <a:prstClr val="black"/>
                </a:solidFill>
                <a:effectLst/>
                <a:uLnTx/>
                <a:uFillTx/>
                <a:latin typeface="Arial"/>
                <a:cs typeface="Arial" charset="0"/>
              </a:rPr>
              <a:t>and</a:t>
            </a:r>
            <a:r>
              <a:rPr kumimoji="0" lang="de-DE" sz="1400" b="1" i="0" u="none" strike="noStrike" kern="0" cap="none" spc="0" normalizeH="0" baseline="0" noProof="0" dirty="0">
                <a:ln>
                  <a:noFill/>
                </a:ln>
                <a:solidFill>
                  <a:prstClr val="black"/>
                </a:solidFill>
                <a:effectLst/>
                <a:uLnTx/>
                <a:uFillTx/>
                <a:latin typeface="Arial"/>
                <a:cs typeface="Arial" charset="0"/>
              </a:rPr>
              <a:t> </a:t>
            </a:r>
            <a:r>
              <a:rPr kumimoji="0" lang="de-DE" sz="1400" b="1" i="0" u="none" strike="noStrike" kern="0" cap="none" spc="0" normalizeH="0" baseline="0" noProof="0" dirty="0" err="1">
                <a:ln>
                  <a:noFill/>
                </a:ln>
                <a:solidFill>
                  <a:prstClr val="black"/>
                </a:solidFill>
                <a:effectLst/>
                <a:uLnTx/>
                <a:uFillTx/>
                <a:latin typeface="Arial"/>
                <a:cs typeface="Arial" charset="0"/>
              </a:rPr>
              <a:t>pre-processing</a:t>
            </a:r>
            <a:endParaRPr kumimoji="0" lang="de-DE" sz="1400" b="1" i="0" u="none" strike="noStrike" kern="0" cap="none" spc="0" normalizeH="0" baseline="0" noProof="0" dirty="0">
              <a:ln>
                <a:noFill/>
              </a:ln>
              <a:solidFill>
                <a:prstClr val="black"/>
              </a:solidFill>
              <a:effectLst/>
              <a:uLnTx/>
              <a:uFillTx/>
              <a:latin typeface="Arial"/>
              <a:cs typeface="Arial" charset="0"/>
            </a:endParaRPr>
          </a:p>
        </p:txBody>
      </p:sp>
      <p:pic>
        <p:nvPicPr>
          <p:cNvPr id="36" name="Grafik 35"/>
          <p:cNvPicPr>
            <a:picLocks noChangeAspect="1"/>
          </p:cNvPicPr>
          <p:nvPr/>
        </p:nvPicPr>
        <p:blipFill rotWithShape="1">
          <a:blip r:embed="rId3"/>
          <a:srcRect t="43163"/>
          <a:stretch/>
        </p:blipFill>
        <p:spPr>
          <a:xfrm>
            <a:off x="7004646" y="3533536"/>
            <a:ext cx="2163973" cy="473282"/>
          </a:xfrm>
          <a:prstGeom prst="rect">
            <a:avLst/>
          </a:prstGeom>
        </p:spPr>
      </p:pic>
      <p:pic>
        <p:nvPicPr>
          <p:cNvPr id="37" name="Grafik 36"/>
          <p:cNvPicPr>
            <a:picLocks noChangeAspect="1"/>
          </p:cNvPicPr>
          <p:nvPr/>
        </p:nvPicPr>
        <p:blipFill>
          <a:blip r:embed="rId4"/>
          <a:stretch>
            <a:fillRect/>
          </a:stretch>
        </p:blipFill>
        <p:spPr>
          <a:xfrm>
            <a:off x="9590454" y="2981524"/>
            <a:ext cx="2050818" cy="1104024"/>
          </a:xfrm>
          <a:prstGeom prst="rect">
            <a:avLst/>
          </a:prstGeom>
        </p:spPr>
      </p:pic>
      <p:sp>
        <p:nvSpPr>
          <p:cNvPr id="38" name="Abgerundetes Rechteck 37"/>
          <p:cNvSpPr/>
          <p:nvPr/>
        </p:nvSpPr>
        <p:spPr>
          <a:xfrm>
            <a:off x="4654710" y="4577457"/>
            <a:ext cx="1410657" cy="806769"/>
          </a:xfrm>
          <a:prstGeom prst="roundRect">
            <a:avLst/>
          </a:prstGeom>
          <a:solidFill>
            <a:srgbClr val="FF0000"/>
          </a:solidFill>
          <a:ln w="9525" cap="flat" cmpd="sng" algn="ctr">
            <a:solidFill>
              <a:sysClr val="window" lastClr="FFFFFF">
                <a:lumMod val="65000"/>
              </a:sys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13000"/>
              </a:lnSpc>
              <a:spcBef>
                <a:spcPct val="0"/>
              </a:spcBef>
              <a:spcAft>
                <a:spcPct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Arial"/>
                <a:ea typeface="+mn-ea"/>
                <a:cs typeface="+mn-cs"/>
              </a:rPr>
              <a:t>! for each meter of the product !</a:t>
            </a:r>
          </a:p>
        </p:txBody>
      </p:sp>
      <p:sp>
        <p:nvSpPr>
          <p:cNvPr id="39" name="Rechteck 38"/>
          <p:cNvSpPr/>
          <p:nvPr/>
        </p:nvSpPr>
        <p:spPr>
          <a:xfrm>
            <a:off x="7004646" y="4933101"/>
            <a:ext cx="1033272" cy="594360"/>
          </a:xfrm>
          <a:prstGeom prst="rect">
            <a:avLst/>
          </a:prstGeom>
          <a:solidFill>
            <a:sysClr val="window" lastClr="FFFFFF"/>
          </a:solidFill>
          <a:ln w="9525" cap="flat" cmpd="sng" algn="ctr">
            <a:solidFill>
              <a:srgbClr val="0065BD"/>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13000"/>
              </a:lnSpc>
              <a:spcBef>
                <a:spcPct val="0"/>
              </a:spcBef>
              <a:spcAft>
                <a:spcPct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a:ea typeface="+mn-ea"/>
                <a:cs typeface="+mn-cs"/>
              </a:rPr>
              <a:t>reduced data set</a:t>
            </a:r>
          </a:p>
        </p:txBody>
      </p:sp>
      <p:sp>
        <p:nvSpPr>
          <p:cNvPr id="40" name="Rechteck 39"/>
          <p:cNvSpPr/>
          <p:nvPr/>
        </p:nvSpPr>
        <p:spPr>
          <a:xfrm>
            <a:off x="10587670" y="4933101"/>
            <a:ext cx="1033272" cy="594360"/>
          </a:xfrm>
          <a:prstGeom prst="rect">
            <a:avLst/>
          </a:prstGeom>
          <a:solidFill>
            <a:sysClr val="window" lastClr="FFFFFF"/>
          </a:solidFill>
          <a:ln w="9525" cap="flat" cmpd="sng" algn="ctr">
            <a:solidFill>
              <a:srgbClr val="0065BD"/>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13000"/>
              </a:lnSpc>
              <a:spcBef>
                <a:spcPct val="0"/>
              </a:spcBef>
              <a:spcAft>
                <a:spcPct val="0"/>
              </a:spcAft>
              <a:buClrTx/>
              <a:buSzTx/>
              <a:buFontTx/>
              <a:buNone/>
              <a:tabLst/>
              <a:defRPr/>
            </a:pPr>
            <a:r>
              <a:rPr kumimoji="0" lang="en-US" sz="1400" b="0" i="0" u="none" strike="noStrike" kern="0" cap="none" spc="0" normalizeH="0" baseline="0" noProof="0" dirty="0" err="1">
                <a:ln>
                  <a:noFill/>
                </a:ln>
                <a:solidFill>
                  <a:prstClr val="black"/>
                </a:solidFill>
                <a:effectLst/>
                <a:uLnTx/>
                <a:uFillTx/>
                <a:latin typeface="Arial"/>
                <a:ea typeface="+mn-ea"/>
                <a:cs typeface="+mn-cs"/>
              </a:rPr>
              <a:t>XGBoost</a:t>
            </a:r>
            <a:r>
              <a:rPr kumimoji="0" lang="en-US" sz="1400" b="0" i="0" u="none" strike="noStrike" kern="0" cap="none" spc="0" normalizeH="0" baseline="0" noProof="0" dirty="0">
                <a:ln>
                  <a:noFill/>
                </a:ln>
                <a:solidFill>
                  <a:prstClr val="black"/>
                </a:solidFill>
                <a:effectLst/>
                <a:uLnTx/>
                <a:uFillTx/>
                <a:latin typeface="Arial"/>
                <a:ea typeface="+mn-ea"/>
                <a:cs typeface="+mn-cs"/>
              </a:rPr>
              <a:t> </a:t>
            </a:r>
            <a:r>
              <a:rPr kumimoji="0" lang="en-US" sz="1400" b="0" i="0" u="none" strike="noStrike" kern="0" cap="none" spc="0" normalizeH="0" baseline="0" noProof="0" dirty="0" err="1">
                <a:ln>
                  <a:noFill/>
                </a:ln>
                <a:solidFill>
                  <a:prstClr val="black"/>
                </a:solidFill>
                <a:effectLst/>
                <a:uLnTx/>
                <a:uFillTx/>
                <a:latin typeface="Arial"/>
                <a:ea typeface="+mn-ea"/>
                <a:cs typeface="+mn-cs"/>
              </a:rPr>
              <a:t>regressor</a:t>
            </a:r>
            <a:endParaRPr kumimoji="0" lang="en-US" sz="1400" b="0" i="0" u="none" strike="noStrike" kern="0" cap="none" spc="0" normalizeH="0" baseline="0" noProof="0" dirty="0">
              <a:ln>
                <a:noFill/>
              </a:ln>
              <a:solidFill>
                <a:prstClr val="black"/>
              </a:solidFill>
              <a:effectLst/>
              <a:uLnTx/>
              <a:uFillTx/>
              <a:latin typeface="Arial"/>
              <a:ea typeface="+mn-ea"/>
              <a:cs typeface="+mn-cs"/>
            </a:endParaRPr>
          </a:p>
        </p:txBody>
      </p:sp>
      <p:sp>
        <p:nvSpPr>
          <p:cNvPr id="41" name="Rechteck 40"/>
          <p:cNvSpPr/>
          <p:nvPr/>
        </p:nvSpPr>
        <p:spPr>
          <a:xfrm>
            <a:off x="8796157" y="4933101"/>
            <a:ext cx="1033272" cy="594360"/>
          </a:xfrm>
          <a:prstGeom prst="rect">
            <a:avLst/>
          </a:prstGeom>
          <a:solidFill>
            <a:sysClr val="window" lastClr="FFFFFF"/>
          </a:solidFill>
          <a:ln w="9525" cap="flat" cmpd="sng" algn="ctr">
            <a:solidFill>
              <a:srgbClr val="0065BD"/>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13000"/>
              </a:lnSpc>
              <a:spcBef>
                <a:spcPct val="0"/>
              </a:spcBef>
              <a:spcAft>
                <a:spcPct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a:ea typeface="+mn-ea"/>
                <a:cs typeface="+mn-cs"/>
              </a:rPr>
              <a:t>training data set</a:t>
            </a:r>
          </a:p>
        </p:txBody>
      </p:sp>
      <p:sp>
        <p:nvSpPr>
          <p:cNvPr id="42" name="Rechteck 41"/>
          <p:cNvSpPr/>
          <p:nvPr/>
        </p:nvSpPr>
        <p:spPr>
          <a:xfrm>
            <a:off x="8796157" y="5936528"/>
            <a:ext cx="1033272" cy="594360"/>
          </a:xfrm>
          <a:prstGeom prst="rect">
            <a:avLst/>
          </a:prstGeom>
          <a:solidFill>
            <a:sysClr val="window" lastClr="FFFFFF"/>
          </a:solidFill>
          <a:ln w="9525" cap="flat" cmpd="sng" algn="ctr">
            <a:solidFill>
              <a:srgbClr val="0065BD"/>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13000"/>
              </a:lnSpc>
              <a:spcBef>
                <a:spcPct val="0"/>
              </a:spcBef>
              <a:spcAft>
                <a:spcPct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a:ea typeface="+mn-ea"/>
                <a:cs typeface="+mn-cs"/>
              </a:rPr>
              <a:t>test data set</a:t>
            </a:r>
          </a:p>
        </p:txBody>
      </p:sp>
      <p:cxnSp>
        <p:nvCxnSpPr>
          <p:cNvPr id="43" name="Gerade Verbindung mit Pfeil 42"/>
          <p:cNvCxnSpPr/>
          <p:nvPr/>
        </p:nvCxnSpPr>
        <p:spPr>
          <a:xfrm>
            <a:off x="8037918" y="5230281"/>
            <a:ext cx="758239" cy="0"/>
          </a:xfrm>
          <a:prstGeom prst="straightConnector1">
            <a:avLst/>
          </a:prstGeom>
          <a:noFill/>
          <a:ln w="9525" cap="flat" cmpd="sng" algn="ctr">
            <a:solidFill>
              <a:srgbClr val="005293">
                <a:shade val="95000"/>
                <a:satMod val="105000"/>
              </a:srgbClr>
            </a:solidFill>
            <a:prstDash val="solid"/>
            <a:tailEnd type="triangle"/>
          </a:ln>
          <a:effectLst/>
        </p:spPr>
      </p:cxnSp>
      <p:cxnSp>
        <p:nvCxnSpPr>
          <p:cNvPr id="44" name="Gerade Verbindung mit Pfeil 43"/>
          <p:cNvCxnSpPr>
            <a:stCxn id="41" idx="3"/>
            <a:endCxn id="40" idx="1"/>
          </p:cNvCxnSpPr>
          <p:nvPr/>
        </p:nvCxnSpPr>
        <p:spPr>
          <a:xfrm>
            <a:off x="9829429" y="5230281"/>
            <a:ext cx="758241" cy="0"/>
          </a:xfrm>
          <a:prstGeom prst="straightConnector1">
            <a:avLst/>
          </a:prstGeom>
          <a:noFill/>
          <a:ln w="9525" cap="flat" cmpd="sng" algn="ctr">
            <a:solidFill>
              <a:srgbClr val="005293">
                <a:shade val="95000"/>
                <a:satMod val="105000"/>
              </a:srgbClr>
            </a:solidFill>
            <a:prstDash val="solid"/>
            <a:tailEnd type="triangle"/>
          </a:ln>
          <a:effectLst/>
        </p:spPr>
      </p:cxnSp>
      <p:cxnSp>
        <p:nvCxnSpPr>
          <p:cNvPr id="45" name="Gewinkelter Verbinder 44"/>
          <p:cNvCxnSpPr>
            <a:stCxn id="40" idx="2"/>
            <a:endCxn id="42" idx="3"/>
          </p:cNvCxnSpPr>
          <p:nvPr/>
        </p:nvCxnSpPr>
        <p:spPr>
          <a:xfrm rot="5400000">
            <a:off x="10113745" y="5243146"/>
            <a:ext cx="706247" cy="1274877"/>
          </a:xfrm>
          <a:prstGeom prst="bentConnector2">
            <a:avLst/>
          </a:prstGeom>
          <a:noFill/>
          <a:ln w="9525" cap="flat" cmpd="sng" algn="ctr">
            <a:solidFill>
              <a:srgbClr val="005293">
                <a:shade val="95000"/>
                <a:satMod val="105000"/>
              </a:srgbClr>
            </a:solidFill>
            <a:prstDash val="solid"/>
            <a:tailEnd type="triangle"/>
          </a:ln>
          <a:effectLst/>
        </p:spPr>
      </p:cxnSp>
      <p:sp>
        <p:nvSpPr>
          <p:cNvPr id="46" name="Textfeld 45"/>
          <p:cNvSpPr txBox="1"/>
          <p:nvPr/>
        </p:nvSpPr>
        <p:spPr>
          <a:xfrm>
            <a:off x="9915200" y="5051448"/>
            <a:ext cx="418384" cy="160750"/>
          </a:xfrm>
          <a:prstGeom prst="rect">
            <a:avLst/>
          </a:prstGeom>
          <a:noFill/>
        </p:spPr>
        <p:txBody>
          <a:bodyPr wrap="none" lIns="0" tIns="0" rIns="0" bIns="0" rtlCol="0">
            <a:spAutoFit/>
          </a:bodyPr>
          <a:lstStyle/>
          <a:p>
            <a:pPr fontAlgn="base">
              <a:lnSpc>
                <a:spcPct val="114000"/>
              </a:lnSpc>
              <a:spcBef>
                <a:spcPct val="0"/>
              </a:spcBef>
              <a:spcAft>
                <a:spcPct val="0"/>
              </a:spcAft>
            </a:pPr>
            <a:r>
              <a:rPr lang="en-US" sz="1000" dirty="0">
                <a:solidFill>
                  <a:prstClr val="black"/>
                </a:solidFill>
                <a:latin typeface="Arial"/>
                <a:cs typeface="Arial" charset="0"/>
              </a:rPr>
              <a:t>training</a:t>
            </a:r>
          </a:p>
        </p:txBody>
      </p:sp>
      <p:sp>
        <p:nvSpPr>
          <p:cNvPr id="47" name="Textfeld 46"/>
          <p:cNvSpPr txBox="1"/>
          <p:nvPr/>
        </p:nvSpPr>
        <p:spPr>
          <a:xfrm>
            <a:off x="10078941" y="6072654"/>
            <a:ext cx="553037" cy="160750"/>
          </a:xfrm>
          <a:prstGeom prst="rect">
            <a:avLst/>
          </a:prstGeom>
          <a:noFill/>
        </p:spPr>
        <p:txBody>
          <a:bodyPr wrap="none" lIns="0" tIns="0" rIns="0" bIns="0" rtlCol="0">
            <a:spAutoFit/>
          </a:bodyPr>
          <a:lstStyle/>
          <a:p>
            <a:pPr fontAlgn="base">
              <a:lnSpc>
                <a:spcPct val="114000"/>
              </a:lnSpc>
              <a:spcBef>
                <a:spcPct val="0"/>
              </a:spcBef>
              <a:spcAft>
                <a:spcPct val="0"/>
              </a:spcAft>
            </a:pPr>
            <a:r>
              <a:rPr lang="en-US" sz="1000" dirty="0">
                <a:solidFill>
                  <a:prstClr val="black"/>
                </a:solidFill>
                <a:latin typeface="Arial"/>
                <a:cs typeface="Arial" charset="0"/>
              </a:rPr>
              <a:t>prediction</a:t>
            </a:r>
          </a:p>
        </p:txBody>
      </p:sp>
      <p:cxnSp>
        <p:nvCxnSpPr>
          <p:cNvPr id="49" name="Gewinkelter Verbinder 48"/>
          <p:cNvCxnSpPr>
            <a:stCxn id="39" idx="2"/>
            <a:endCxn id="42" idx="1"/>
          </p:cNvCxnSpPr>
          <p:nvPr/>
        </p:nvCxnSpPr>
        <p:spPr>
          <a:xfrm rot="16200000" flipH="1">
            <a:off x="7805596" y="5243146"/>
            <a:ext cx="706247" cy="1274875"/>
          </a:xfrm>
          <a:prstGeom prst="bentConnector2">
            <a:avLst/>
          </a:prstGeom>
          <a:noFill/>
          <a:ln w="9525" cap="flat" cmpd="sng" algn="ctr">
            <a:solidFill>
              <a:srgbClr val="005293">
                <a:shade val="95000"/>
                <a:satMod val="105000"/>
              </a:srgbClr>
            </a:solidFill>
            <a:prstDash val="solid"/>
            <a:tailEnd type="triangle"/>
          </a:ln>
          <a:effectLst/>
        </p:spPr>
      </p:cxnSp>
      <p:sp>
        <p:nvSpPr>
          <p:cNvPr id="50" name="Textfeld 49"/>
          <p:cNvSpPr txBox="1"/>
          <p:nvPr/>
        </p:nvSpPr>
        <p:spPr>
          <a:xfrm>
            <a:off x="8268657" y="5024485"/>
            <a:ext cx="176330" cy="160750"/>
          </a:xfrm>
          <a:prstGeom prst="rect">
            <a:avLst/>
          </a:prstGeom>
          <a:noFill/>
        </p:spPr>
        <p:txBody>
          <a:bodyPr wrap="none" lIns="0" tIns="0" rIns="0" bIns="0" rtlCol="0">
            <a:spAutoFit/>
          </a:bodyPr>
          <a:lstStyle/>
          <a:p>
            <a:pPr fontAlgn="base">
              <a:lnSpc>
                <a:spcPct val="114000"/>
              </a:lnSpc>
              <a:spcBef>
                <a:spcPct val="0"/>
              </a:spcBef>
              <a:spcAft>
                <a:spcPct val="0"/>
              </a:spcAft>
            </a:pPr>
            <a:r>
              <a:rPr lang="en-US" sz="1000" dirty="0">
                <a:solidFill>
                  <a:prstClr val="black"/>
                </a:solidFill>
                <a:latin typeface="Arial"/>
                <a:cs typeface="Arial" charset="0"/>
              </a:rPr>
              <a:t>2/3</a:t>
            </a:r>
          </a:p>
        </p:txBody>
      </p:sp>
      <p:sp>
        <p:nvSpPr>
          <p:cNvPr id="51" name="Textfeld 50"/>
          <p:cNvSpPr txBox="1"/>
          <p:nvPr/>
        </p:nvSpPr>
        <p:spPr>
          <a:xfrm>
            <a:off x="8268657" y="6000139"/>
            <a:ext cx="176330" cy="160750"/>
          </a:xfrm>
          <a:prstGeom prst="rect">
            <a:avLst/>
          </a:prstGeom>
          <a:noFill/>
        </p:spPr>
        <p:txBody>
          <a:bodyPr wrap="none" lIns="0" tIns="0" rIns="0" bIns="0" rtlCol="0">
            <a:spAutoFit/>
          </a:bodyPr>
          <a:lstStyle/>
          <a:p>
            <a:pPr fontAlgn="base">
              <a:lnSpc>
                <a:spcPct val="114000"/>
              </a:lnSpc>
              <a:spcBef>
                <a:spcPct val="0"/>
              </a:spcBef>
              <a:spcAft>
                <a:spcPct val="0"/>
              </a:spcAft>
            </a:pPr>
            <a:r>
              <a:rPr lang="en-US" sz="1000" dirty="0">
                <a:solidFill>
                  <a:prstClr val="black"/>
                </a:solidFill>
                <a:latin typeface="Arial"/>
                <a:cs typeface="Arial" charset="0"/>
              </a:rPr>
              <a:t>1/3</a:t>
            </a:r>
          </a:p>
        </p:txBody>
      </p:sp>
      <p:sp>
        <p:nvSpPr>
          <p:cNvPr id="52" name="Textplatzhalter 2"/>
          <p:cNvSpPr txBox="1">
            <a:spLocks/>
          </p:cNvSpPr>
          <p:nvPr/>
        </p:nvSpPr>
        <p:spPr>
          <a:xfrm>
            <a:off x="425455" y="1237737"/>
            <a:ext cx="9023348" cy="301504"/>
          </a:xfrm>
          <a:prstGeom prst="rect">
            <a:avLst/>
          </a:prstGeom>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lnSpc>
                <a:spcPct val="114000"/>
              </a:lnSpc>
              <a:spcBef>
                <a:spcPct val="0"/>
              </a:spcBef>
              <a:spcAft>
                <a:spcPct val="0"/>
              </a:spcAft>
              <a:defRPr lang="de-DE" sz="1600" kern="1200" baseline="0" noProof="0" dirty="0" smtClean="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14000"/>
              </a:lnSpc>
              <a:spcBef>
                <a:spcPct val="0"/>
              </a:spcBef>
              <a:spcAft>
                <a:spcPct val="0"/>
              </a:spcAft>
              <a:buClrTx/>
              <a:buSzTx/>
              <a:buFontTx/>
              <a:buNone/>
              <a:tabLst/>
              <a:defRPr/>
            </a:pPr>
            <a:r>
              <a:rPr kumimoji="0" lang="en-US" sz="1600" b="0" i="0" u="none" strike="noStrike" kern="1200" cap="none" spc="0" normalizeH="0" baseline="0" noProof="0" dirty="0">
                <a:ln>
                  <a:noFill/>
                </a:ln>
                <a:solidFill>
                  <a:sysClr val="windowText" lastClr="000000"/>
                </a:solidFill>
                <a:effectLst/>
                <a:uLnTx/>
                <a:uFillTx/>
                <a:latin typeface="Arial"/>
                <a:ea typeface="+mn-ea"/>
                <a:cs typeface="+mn-cs"/>
              </a:rPr>
              <a:t>Predictive Modeling: Model fitting process</a:t>
            </a:r>
          </a:p>
        </p:txBody>
      </p:sp>
      <p:sp>
        <p:nvSpPr>
          <p:cNvPr id="5" name="3 Rectángulo">
            <a:extLst>
              <a:ext uri="{FF2B5EF4-FFF2-40B4-BE49-F238E27FC236}">
                <a16:creationId xmlns:a16="http://schemas.microsoft.com/office/drawing/2014/main" id="{35044DF4-DAC8-EECF-96D8-F8AD5CBBFDDE}"/>
              </a:ext>
            </a:extLst>
          </p:cNvPr>
          <p:cNvSpPr/>
          <p:nvPr/>
        </p:nvSpPr>
        <p:spPr>
          <a:xfrm>
            <a:off x="6392849" y="217566"/>
            <a:ext cx="2781339" cy="584775"/>
          </a:xfrm>
          <a:prstGeom prst="rect">
            <a:avLst/>
          </a:prstGeom>
        </p:spPr>
        <p:txBody>
          <a:bodyPr wrap="none">
            <a:spAutoFit/>
          </a:bodyPr>
          <a:lstStyle/>
          <a:p>
            <a:r>
              <a:rPr lang="en-US" sz="3200" b="1" dirty="0">
                <a:solidFill>
                  <a:schemeClr val="bg1"/>
                </a:solidFill>
                <a:latin typeface="Arial" panose="020B0604020202020204" pitchFamily="34" charset="0"/>
                <a:cs typeface="Arial" panose="020B0604020202020204" pitchFamily="34" charset="0"/>
              </a:rPr>
              <a:t>HOE Training</a:t>
            </a:r>
          </a:p>
        </p:txBody>
      </p:sp>
      <p:sp>
        <p:nvSpPr>
          <p:cNvPr id="6" name="3 Rectángulo">
            <a:extLst>
              <a:ext uri="{FF2B5EF4-FFF2-40B4-BE49-F238E27FC236}">
                <a16:creationId xmlns:a16="http://schemas.microsoft.com/office/drawing/2014/main" id="{42AB0883-897A-EFCD-E2FD-676BA5BA39C8}"/>
              </a:ext>
            </a:extLst>
          </p:cNvPr>
          <p:cNvSpPr/>
          <p:nvPr/>
        </p:nvSpPr>
        <p:spPr>
          <a:xfrm>
            <a:off x="9417927" y="343979"/>
            <a:ext cx="13003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June 2023</a:t>
            </a:r>
          </a:p>
        </p:txBody>
      </p:sp>
      <p:cxnSp>
        <p:nvCxnSpPr>
          <p:cNvPr id="7" name="Connettore diritto 19">
            <a:extLst>
              <a:ext uri="{FF2B5EF4-FFF2-40B4-BE49-F238E27FC236}">
                <a16:creationId xmlns:a16="http://schemas.microsoft.com/office/drawing/2014/main" id="{A1ECEC04-E933-DD1A-A5A7-D234AF673012}"/>
              </a:ext>
            </a:extLst>
          </p:cNvPr>
          <p:cNvCxnSpPr>
            <a:cxnSpLocks/>
          </p:cNvCxnSpPr>
          <p:nvPr/>
        </p:nvCxnSpPr>
        <p:spPr>
          <a:xfrm>
            <a:off x="9337251" y="363421"/>
            <a:ext cx="0" cy="2930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336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2"/>
          <p:cNvSpPr txBox="1">
            <a:spLocks/>
          </p:cNvSpPr>
          <p:nvPr/>
        </p:nvSpPr>
        <p:spPr>
          <a:xfrm>
            <a:off x="425455" y="1237737"/>
            <a:ext cx="9023348" cy="301504"/>
          </a:xfrm>
          <a:prstGeom prst="rect">
            <a:avLst/>
          </a:prstGeom>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lnSpc>
                <a:spcPct val="114000"/>
              </a:lnSpc>
              <a:spcBef>
                <a:spcPct val="0"/>
              </a:spcBef>
              <a:spcAft>
                <a:spcPct val="0"/>
              </a:spcAft>
              <a:defRPr lang="de-DE" sz="1600" kern="1200" baseline="0" noProof="0" dirty="0" smtClean="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14000"/>
              </a:lnSpc>
              <a:spcBef>
                <a:spcPct val="0"/>
              </a:spcBef>
              <a:spcAft>
                <a:spcPct val="0"/>
              </a:spcAft>
              <a:buClrTx/>
              <a:buSzTx/>
              <a:buFontTx/>
              <a:buNone/>
              <a:tabLst/>
              <a:defRPr/>
            </a:pPr>
            <a:r>
              <a:rPr kumimoji="0" lang="en-US" sz="1600" b="0" i="0" u="none" strike="noStrike" kern="1200" cap="none" spc="0" normalizeH="0" baseline="0" noProof="0">
                <a:ln>
                  <a:noFill/>
                </a:ln>
                <a:solidFill>
                  <a:sysClr val="windowText" lastClr="000000"/>
                </a:solidFill>
                <a:effectLst/>
                <a:uLnTx/>
                <a:uFillTx/>
                <a:latin typeface="Arial"/>
                <a:ea typeface="+mn-ea"/>
                <a:cs typeface="+mn-cs"/>
              </a:rPr>
              <a:t>Product 61810 all corn sizes</a:t>
            </a:r>
            <a:endParaRPr kumimoji="0" lang="en-US" sz="1600" b="0" i="0" u="none" strike="noStrike" kern="1200" cap="none" spc="0" normalizeH="0" baseline="0" noProof="0" dirty="0">
              <a:ln>
                <a:noFill/>
              </a:ln>
              <a:solidFill>
                <a:sysClr val="windowText" lastClr="000000"/>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10" name="Rechteck 9"/>
              <p:cNvSpPr/>
              <p:nvPr/>
            </p:nvSpPr>
            <p:spPr>
              <a:xfrm>
                <a:off x="425454" y="1930953"/>
                <a:ext cx="11334749" cy="2016000"/>
              </a:xfrm>
              <a:prstGeom prst="rect">
                <a:avLst/>
              </a:prstGeom>
              <a:noFill/>
              <a:ln w="9525" cap="flat" cmpd="sng" algn="ctr">
                <a:solidFill>
                  <a:srgbClr val="0065BD"/>
                </a:solidFill>
                <a:prstDash val="solid"/>
              </a:ln>
              <a:effectLst/>
            </p:spPr>
            <p:txBody>
              <a:bodyPr rot="0" spcFirstLastPara="0" vertOverflow="overflow" horzOverflow="overflow" vert="horz" wrap="square" lIns="91440" tIns="216000" rIns="91440" bIns="45720" numCol="1" spcCol="0" rtlCol="0" fromWordArt="0" anchor="t" anchorCtr="0" forceAA="0" compatLnSpc="1">
                <a:prstTxWarp prst="textNoShape">
                  <a:avLst/>
                </a:prstTxWarp>
                <a:noAutofit/>
              </a:bodyPr>
              <a:lstStyle/>
              <a:p>
                <a:pPr marL="0" marR="0" lvl="0" indent="0" defTabSz="914400" eaLnBrk="1" fontAlgn="base" latinLnBrk="0" hangingPunct="1">
                  <a:lnSpc>
                    <a:spcPct val="114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𝑞𝑢𝑎𝑙𝑖𝑡𝑦</m:t>
                      </m:r>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𝐸𝑙𝑠𝑦𝐺𝑟𝑢𝑛𝑑𝑖𝑒𝑟𝑒</m:t>
                      </m:r>
                      <m:sSub>
                        <m:sSubPr>
                          <m:ctrlP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𝑟</m:t>
                          </m:r>
                        </m:e>
                        <m:sub>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𝐾𝑂𝑅</m:t>
                          </m:r>
                          <m:sSub>
                            <m:sSubPr>
                              <m:ctrlP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𝑁</m:t>
                              </m:r>
                            </m:e>
                            <m:sub>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𝐼𝑠𝑡𝑀𝑖𝑡𝑡𝑒𝑙</m:t>
                              </m:r>
                            </m:sub>
                          </m:sSub>
                        </m:sub>
                      </m:sSub>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𝑓</m:t>
                      </m:r>
                      <m:d>
                        <m:dPr>
                          <m:ctrlP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𝑎𝑐𝑡𝑢𝑎𝑙𝑃𝑎𝑟𝑎𝑚𝑒𝑡𝑒𝑟𝑠</m:t>
                          </m:r>
                        </m:e>
                      </m:d>
                    </m:oMath>
                  </m:oMathPara>
                </a14:m>
                <a:endParaRPr kumimoji="0" lang="de-DE" sz="1400" b="0" i="0" u="none" strike="noStrike" kern="0" cap="none" spc="0" normalizeH="0" baseline="0" noProof="0" dirty="0">
                  <a:ln>
                    <a:noFill/>
                  </a:ln>
                  <a:solidFill>
                    <a:prstClr val="black"/>
                  </a:solidFill>
                  <a:effectLst/>
                  <a:uLnTx/>
                  <a:uFillTx/>
                  <a:latin typeface="Arial"/>
                  <a:ea typeface="+mn-ea"/>
                  <a:cs typeface="+mn-cs"/>
                </a:endParaRPr>
              </a:p>
              <a:p>
                <a:pPr marL="0" marR="0" lvl="0" indent="0" defTabSz="914400" eaLnBrk="1" fontAlgn="base" latinLnBrk="0" hangingPunct="1">
                  <a:lnSpc>
                    <a:spcPct val="114000"/>
                  </a:lnSpc>
                  <a:spcBef>
                    <a:spcPct val="0"/>
                  </a:spcBef>
                  <a:spcAft>
                    <a:spcPct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base" latinLnBrk="0" hangingPunct="1">
                  <a:lnSpc>
                    <a:spcPct val="114000"/>
                  </a:lnSpc>
                  <a:spcBef>
                    <a:spcPct val="0"/>
                  </a:spcBef>
                  <a:spcAft>
                    <a:spcPct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Arial"/>
                    <a:ea typeface="+mn-ea"/>
                    <a:cs typeface="+mn-cs"/>
                  </a:rPr>
                  <a:t>3458 data points</a:t>
                </a:r>
              </a:p>
              <a:p>
                <a:pPr marL="285750" marR="0" lvl="0" indent="-285750" defTabSz="914400" eaLnBrk="1" fontAlgn="base" latinLnBrk="0" hangingPunct="1">
                  <a:lnSpc>
                    <a:spcPct val="114000"/>
                  </a:lnSpc>
                  <a:spcBef>
                    <a:spcPct val="0"/>
                  </a:spcBef>
                  <a:spcAft>
                    <a:spcPct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Arial"/>
                    <a:ea typeface="+mn-ea"/>
                    <a:cs typeface="+mn-cs"/>
                  </a:rPr>
                  <a:t>good fit</a:t>
                </a:r>
              </a:p>
              <a:p>
                <a:pPr marL="0" marR="0" lvl="0" indent="0" defTabSz="914400" eaLnBrk="1" fontAlgn="base" latinLnBrk="0" hangingPunct="1">
                  <a:lnSpc>
                    <a:spcPct val="114000"/>
                  </a:lnSpc>
                  <a:spcBef>
                    <a:spcPct val="0"/>
                  </a:spcBef>
                  <a:spcAft>
                    <a:spcPct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Arial"/>
                  <a:ea typeface="+mn-ea"/>
                  <a:cs typeface="+mn-cs"/>
                </a:endParaRPr>
              </a:p>
              <a:p>
                <a:pPr marL="0" marR="0" lvl="0" indent="0" defTabSz="914400" eaLnBrk="1" fontAlgn="base" latinLnBrk="0" hangingPunct="1">
                  <a:lnSpc>
                    <a:spcPct val="114000"/>
                  </a:lnSpc>
                  <a:spcBef>
                    <a:spcPct val="0"/>
                  </a:spcBef>
                  <a:spcAft>
                    <a:spcPct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base" latinLnBrk="0" hangingPunct="1">
                  <a:lnSpc>
                    <a:spcPct val="114000"/>
                  </a:lnSpc>
                  <a:spcBef>
                    <a:spcPct val="0"/>
                  </a:spcBef>
                  <a:spcAft>
                    <a:spcPct val="0"/>
                  </a:spcAft>
                  <a:buClr>
                    <a:srgbClr val="0065BD"/>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Arial"/>
                    <a:ea typeface="+mn-ea"/>
                    <a:cs typeface="+mn-cs"/>
                  </a:rPr>
                  <a:t>could be a suitable model</a:t>
                </a:r>
              </a:p>
              <a:p>
                <a:pPr marL="285750" marR="0" lvl="0" indent="-285750" defTabSz="914400" eaLnBrk="1" fontAlgn="base" latinLnBrk="0" hangingPunct="1">
                  <a:lnSpc>
                    <a:spcPct val="114000"/>
                  </a:lnSpc>
                  <a:spcBef>
                    <a:spcPct val="0"/>
                  </a:spcBef>
                  <a:spcAft>
                    <a:spcPct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Arial"/>
                  <a:ea typeface="+mn-ea"/>
                  <a:cs typeface="+mn-cs"/>
                </a:endParaRPr>
              </a:p>
            </p:txBody>
          </p:sp>
        </mc:Choice>
        <mc:Fallback xmlns="">
          <p:sp>
            <p:nvSpPr>
              <p:cNvPr id="10" name="Rechteck 9"/>
              <p:cNvSpPr>
                <a:spLocks noRot="1" noChangeAspect="1" noMove="1" noResize="1" noEditPoints="1" noAdjustHandles="1" noChangeArrowheads="1" noChangeShapeType="1" noTextEdit="1"/>
              </p:cNvSpPr>
              <p:nvPr/>
            </p:nvSpPr>
            <p:spPr>
              <a:xfrm>
                <a:off x="425454" y="1930953"/>
                <a:ext cx="11334749" cy="2016000"/>
              </a:xfrm>
              <a:prstGeom prst="rect">
                <a:avLst/>
              </a:prstGeom>
              <a:blipFill>
                <a:blip r:embed="rId2"/>
                <a:stretch>
                  <a:fillRect l="-54" b="-602"/>
                </a:stretch>
              </a:blipFill>
              <a:ln w="9525" cap="flat" cmpd="sng" algn="ctr">
                <a:solidFill>
                  <a:srgbClr val="0065BD"/>
                </a:solidFill>
                <a:prstDash val="solid"/>
              </a:ln>
              <a:effectLst/>
            </p:spPr>
            <p:txBody>
              <a:bodyPr/>
              <a:lstStyle/>
              <a:p>
                <a:r>
                  <a:rPr lang="en-US">
                    <a:noFill/>
                  </a:rPr>
                  <a:t> </a:t>
                </a:r>
              </a:p>
            </p:txBody>
          </p:sp>
        </mc:Fallback>
      </mc:AlternateContent>
      <p:sp>
        <p:nvSpPr>
          <p:cNvPr id="11" name="Textfeld 10"/>
          <p:cNvSpPr txBox="1"/>
          <p:nvPr/>
        </p:nvSpPr>
        <p:spPr>
          <a:xfrm>
            <a:off x="535564" y="1818422"/>
            <a:ext cx="1420261" cy="225062"/>
          </a:xfrm>
          <a:prstGeom prst="rect">
            <a:avLst/>
          </a:prstGeom>
          <a:solidFill>
            <a:sysClr val="window" lastClr="FFFFFF"/>
          </a:solidFill>
        </p:spPr>
        <p:txBody>
          <a:bodyPr wrap="none" lIns="0" tIns="0" rIns="0" bIns="0" rtlCol="0">
            <a:spAutoFit/>
          </a:bodyPr>
          <a:lstStyle/>
          <a:p>
            <a:pPr marL="0" marR="0" lvl="0" indent="0" defTabSz="914400" eaLnBrk="1" fontAlgn="base" latinLnBrk="0" hangingPunct="1">
              <a:lnSpc>
                <a:spcPct val="114000"/>
              </a:lnSpc>
              <a:spcBef>
                <a:spcPct val="0"/>
              </a:spcBef>
              <a:spcAft>
                <a:spcPct val="0"/>
              </a:spcAft>
              <a:buClrTx/>
              <a:buSzTx/>
              <a:buFontTx/>
              <a:buNone/>
              <a:tabLst/>
              <a:defRPr/>
            </a:pPr>
            <a:r>
              <a:rPr kumimoji="0" lang="de-DE" sz="1400" b="1" i="0" u="none" strike="noStrike" kern="0" cap="none" spc="0" normalizeH="0" baseline="0" noProof="0" dirty="0">
                <a:ln>
                  <a:noFill/>
                </a:ln>
                <a:solidFill>
                  <a:prstClr val="black"/>
                </a:solidFill>
                <a:effectLst/>
                <a:uLnTx/>
                <a:uFillTx/>
                <a:latin typeface="Arial"/>
                <a:cs typeface="Arial" charset="0"/>
              </a:rPr>
              <a:t>Absolute Quality</a:t>
            </a:r>
          </a:p>
        </p:txBody>
      </p:sp>
      <mc:AlternateContent xmlns:mc="http://schemas.openxmlformats.org/markup-compatibility/2006" xmlns:a14="http://schemas.microsoft.com/office/drawing/2010/main">
        <mc:Choice Requires="a14">
          <p:sp>
            <p:nvSpPr>
              <p:cNvPr id="12" name="Rechteck 11"/>
              <p:cNvSpPr/>
              <p:nvPr/>
            </p:nvSpPr>
            <p:spPr>
              <a:xfrm>
                <a:off x="425455" y="4407132"/>
                <a:ext cx="11334748" cy="2016000"/>
              </a:xfrm>
              <a:prstGeom prst="rect">
                <a:avLst/>
              </a:prstGeom>
              <a:noFill/>
              <a:ln w="9525" cap="flat" cmpd="sng" algn="ctr">
                <a:solidFill>
                  <a:srgbClr val="0065BD"/>
                </a:solidFill>
                <a:prstDash val="solid"/>
              </a:ln>
              <a:effectLst/>
            </p:spPr>
            <p:txBody>
              <a:bodyPr rot="0" spcFirstLastPara="0" vertOverflow="overflow" horzOverflow="overflow" vert="horz" wrap="square" lIns="91440" tIns="216000" rIns="91440" bIns="45720" numCol="1" spcCol="0" rtlCol="0" fromWordArt="0" anchor="t" anchorCtr="0" forceAA="0" compatLnSpc="1">
                <a:prstTxWarp prst="textNoShape">
                  <a:avLst/>
                </a:prstTxWarp>
                <a:noAutofit/>
              </a:bodyPr>
              <a:lstStyle/>
              <a:p>
                <a:pPr marL="0" marR="0" lvl="0" indent="0" defTabSz="914400" eaLnBrk="1" fontAlgn="base" latinLnBrk="0" hangingPunct="1">
                  <a:lnSpc>
                    <a:spcPct val="114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𝑞𝑢𝑎𝑙𝑖𝑡𝑦</m:t>
                      </m:r>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𝐸𝑙𝑠𝑦𝐺𝑟𝑢𝑛𝑑𝑖𝑒𝑟𝑒</m:t>
                      </m:r>
                      <m:sSub>
                        <m:sSubPr>
                          <m:ctrlP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𝑟</m:t>
                          </m:r>
                        </m:e>
                        <m:sub>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𝐾𝑂𝑅</m:t>
                          </m:r>
                          <m:sSub>
                            <m:sSubPr>
                              <m:ctrlP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𝑁</m:t>
                              </m:r>
                            </m:e>
                            <m:sub>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𝐷𝑖𝑓𝑓</m:t>
                              </m:r>
                            </m:sub>
                          </m:sSub>
                        </m:sub>
                      </m:sSub>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𝑓</m:t>
                      </m:r>
                      <m:d>
                        <m:dPr>
                          <m:ctrlP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𝑎𝑐𝑡𝑢𝑎𝑙𝑃𝑎𝑟𝑎𝑚𝑒𝑡𝑒𝑟𝑠</m:t>
                          </m:r>
                        </m:e>
                      </m:d>
                    </m:oMath>
                  </m:oMathPara>
                </a14:m>
                <a:endParaRPr kumimoji="0" lang="de-DE" sz="1400" b="0" i="0" u="none" strike="noStrike" kern="0" cap="none" spc="0" normalizeH="0" baseline="0" noProof="0" dirty="0">
                  <a:ln>
                    <a:noFill/>
                  </a:ln>
                  <a:solidFill>
                    <a:prstClr val="black"/>
                  </a:solidFill>
                  <a:effectLst/>
                  <a:uLnTx/>
                  <a:uFillTx/>
                  <a:latin typeface="Arial"/>
                  <a:ea typeface="+mn-ea"/>
                  <a:cs typeface="+mn-cs"/>
                </a:endParaRPr>
              </a:p>
              <a:p>
                <a:pPr marL="0" marR="0" lvl="0" indent="0" defTabSz="914400" eaLnBrk="1" fontAlgn="base" latinLnBrk="0" hangingPunct="1">
                  <a:lnSpc>
                    <a:spcPct val="114000"/>
                  </a:lnSpc>
                  <a:spcBef>
                    <a:spcPct val="0"/>
                  </a:spcBef>
                  <a:spcAft>
                    <a:spcPct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base" latinLnBrk="0" hangingPunct="1">
                  <a:lnSpc>
                    <a:spcPct val="114000"/>
                  </a:lnSpc>
                  <a:spcBef>
                    <a:spcPct val="0"/>
                  </a:spcBef>
                  <a:spcAft>
                    <a:spcPct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Arial"/>
                    <a:ea typeface="+mn-ea"/>
                    <a:cs typeface="+mn-cs"/>
                  </a:rPr>
                  <a:t>3458 data points</a:t>
                </a:r>
              </a:p>
              <a:p>
                <a:pPr marL="285750" marR="0" lvl="0" indent="-285750" defTabSz="914400" eaLnBrk="1" fontAlgn="base" latinLnBrk="0" hangingPunct="1">
                  <a:lnSpc>
                    <a:spcPct val="114000"/>
                  </a:lnSpc>
                  <a:spcBef>
                    <a:spcPct val="0"/>
                  </a:spcBef>
                  <a:spcAft>
                    <a:spcPct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Arial"/>
                    <a:ea typeface="+mn-ea"/>
                    <a:cs typeface="+mn-cs"/>
                  </a:rPr>
                  <a:t>rather good fit</a:t>
                </a:r>
              </a:p>
              <a:p>
                <a:pPr marL="285750" marR="0" lvl="0" indent="-285750" defTabSz="914400" eaLnBrk="1" fontAlgn="base" latinLnBrk="0" hangingPunct="1">
                  <a:lnSpc>
                    <a:spcPct val="114000"/>
                  </a:lnSpc>
                  <a:spcBef>
                    <a:spcPct val="0"/>
                  </a:spcBef>
                  <a:spcAft>
                    <a:spcPct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Arial"/>
                    <a:ea typeface="+mn-ea"/>
                    <a:cs typeface="+mn-cs"/>
                  </a:rPr>
                  <a:t>slight </a:t>
                </a:r>
                <a:r>
                  <a:rPr kumimoji="0" lang="en-US" sz="1400" b="0" i="0" u="none" strike="noStrike" kern="0" cap="none" spc="0" normalizeH="0" baseline="0" noProof="0" dirty="0" err="1">
                    <a:ln>
                      <a:noFill/>
                    </a:ln>
                    <a:solidFill>
                      <a:prstClr val="black"/>
                    </a:solidFill>
                    <a:effectLst/>
                    <a:uLnTx/>
                    <a:uFillTx/>
                    <a:latin typeface="Arial"/>
                    <a:ea typeface="+mn-ea"/>
                    <a:cs typeface="+mn-cs"/>
                  </a:rPr>
                  <a:t>overfit</a:t>
                </a:r>
                <a:endParaRPr kumimoji="0" lang="en-US" sz="14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base" latinLnBrk="0" hangingPunct="1">
                  <a:lnSpc>
                    <a:spcPct val="114000"/>
                  </a:lnSpc>
                  <a:spcBef>
                    <a:spcPct val="0"/>
                  </a:spcBef>
                  <a:spcAft>
                    <a:spcPct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base" latinLnBrk="0" hangingPunct="1">
                  <a:lnSpc>
                    <a:spcPct val="114000"/>
                  </a:lnSpc>
                  <a:spcBef>
                    <a:spcPct val="0"/>
                  </a:spcBef>
                  <a:spcAft>
                    <a:spcPct val="0"/>
                  </a:spcAft>
                  <a:buClr>
                    <a:srgbClr val="0065BD"/>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Arial"/>
                    <a:ea typeface="+mn-ea"/>
                    <a:cs typeface="+mn-cs"/>
                  </a:rPr>
                  <a:t>Not a suitable model </a:t>
                </a:r>
                <a:r>
                  <a:rPr kumimoji="0" lang="en-US" sz="1400" b="0" i="0" u="none" strike="noStrike" kern="0" cap="none" spc="0" normalizeH="0" baseline="0" noProof="0" dirty="0">
                    <a:ln>
                      <a:noFill/>
                    </a:ln>
                    <a:solidFill>
                      <a:prstClr val="black"/>
                    </a:solidFill>
                    <a:effectLst/>
                    <a:uLnTx/>
                    <a:uFillTx/>
                    <a:latin typeface="Arial"/>
                    <a:ea typeface="+mn-ea"/>
                    <a:cs typeface="+mn-cs"/>
                    <a:sym typeface="Wingdings" panose="05000000000000000000" pitchFamily="2" charset="2"/>
                  </a:rPr>
                  <a:t> use absolute quality as targeted value</a:t>
                </a:r>
                <a:endParaRPr kumimoji="0" lang="en-US" sz="14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base" latinLnBrk="0" hangingPunct="1">
                  <a:lnSpc>
                    <a:spcPct val="114000"/>
                  </a:lnSpc>
                  <a:spcBef>
                    <a:spcPct val="0"/>
                  </a:spcBef>
                  <a:spcAft>
                    <a:spcPct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Arial"/>
                  <a:ea typeface="+mn-ea"/>
                  <a:cs typeface="+mn-cs"/>
                </a:endParaRPr>
              </a:p>
            </p:txBody>
          </p:sp>
        </mc:Choice>
        <mc:Fallback xmlns="">
          <p:sp>
            <p:nvSpPr>
              <p:cNvPr id="12" name="Rechteck 11"/>
              <p:cNvSpPr>
                <a:spLocks noRot="1" noChangeAspect="1" noMove="1" noResize="1" noEditPoints="1" noAdjustHandles="1" noChangeArrowheads="1" noChangeShapeType="1" noTextEdit="1"/>
              </p:cNvSpPr>
              <p:nvPr/>
            </p:nvSpPr>
            <p:spPr>
              <a:xfrm>
                <a:off x="425455" y="4407132"/>
                <a:ext cx="11334748" cy="2016000"/>
              </a:xfrm>
              <a:prstGeom prst="rect">
                <a:avLst/>
              </a:prstGeom>
              <a:blipFill>
                <a:blip r:embed="rId3"/>
                <a:stretch>
                  <a:fillRect l="-54" b="-1502"/>
                </a:stretch>
              </a:blipFill>
              <a:ln w="9525" cap="flat" cmpd="sng" algn="ctr">
                <a:solidFill>
                  <a:srgbClr val="0065BD"/>
                </a:solidFill>
                <a:prstDash val="solid"/>
              </a:ln>
              <a:effectLst/>
            </p:spPr>
            <p:txBody>
              <a:bodyPr/>
              <a:lstStyle/>
              <a:p>
                <a:r>
                  <a:rPr lang="en-US">
                    <a:noFill/>
                  </a:rPr>
                  <a:t> </a:t>
                </a:r>
              </a:p>
            </p:txBody>
          </p:sp>
        </mc:Fallback>
      </mc:AlternateContent>
      <p:sp>
        <p:nvSpPr>
          <p:cNvPr id="13" name="Textfeld 12"/>
          <p:cNvSpPr txBox="1"/>
          <p:nvPr/>
        </p:nvSpPr>
        <p:spPr>
          <a:xfrm>
            <a:off x="535564" y="4294602"/>
            <a:ext cx="1341714" cy="225062"/>
          </a:xfrm>
          <a:prstGeom prst="rect">
            <a:avLst/>
          </a:prstGeom>
          <a:solidFill>
            <a:sysClr val="window" lastClr="FFFFFF"/>
          </a:solidFill>
        </p:spPr>
        <p:txBody>
          <a:bodyPr wrap="none" lIns="0" tIns="0" rIns="0" bIns="0" rtlCol="0">
            <a:spAutoFit/>
          </a:bodyPr>
          <a:lstStyle/>
          <a:p>
            <a:pPr marL="0" marR="0" lvl="0" indent="0" defTabSz="914400" eaLnBrk="1" fontAlgn="base" latinLnBrk="0" hangingPunct="1">
              <a:lnSpc>
                <a:spcPct val="114000"/>
              </a:lnSpc>
              <a:spcBef>
                <a:spcPct val="0"/>
              </a:spcBef>
              <a:spcAft>
                <a:spcPct val="0"/>
              </a:spcAft>
              <a:buClrTx/>
              <a:buSzTx/>
              <a:buFontTx/>
              <a:buNone/>
              <a:tabLst/>
              <a:defRPr/>
            </a:pPr>
            <a:r>
              <a:rPr kumimoji="0" lang="de-DE" sz="1400" b="1" i="0" u="none" strike="noStrike" kern="0" cap="none" spc="0" normalizeH="0" baseline="0" noProof="0" dirty="0">
                <a:ln>
                  <a:noFill/>
                </a:ln>
                <a:solidFill>
                  <a:prstClr val="black"/>
                </a:solidFill>
                <a:effectLst/>
                <a:uLnTx/>
                <a:uFillTx/>
                <a:latin typeface="Arial"/>
                <a:cs typeface="Arial" charset="0"/>
              </a:rPr>
              <a:t>Relative Quality</a:t>
            </a:r>
          </a:p>
        </p:txBody>
      </p:sp>
      <p:pic>
        <p:nvPicPr>
          <p:cNvPr id="14" name="Grafik 13"/>
          <p:cNvPicPr>
            <a:picLocks noChangeAspect="1"/>
          </p:cNvPicPr>
          <p:nvPr/>
        </p:nvPicPr>
        <p:blipFill>
          <a:blip r:embed="rId4"/>
          <a:stretch>
            <a:fillRect/>
          </a:stretch>
        </p:blipFill>
        <p:spPr>
          <a:xfrm>
            <a:off x="8374785" y="1956983"/>
            <a:ext cx="2954197" cy="1984162"/>
          </a:xfrm>
          <a:prstGeom prst="rect">
            <a:avLst/>
          </a:prstGeom>
        </p:spPr>
      </p:pic>
      <p:pic>
        <p:nvPicPr>
          <p:cNvPr id="15" name="Grafik 14"/>
          <p:cNvPicPr>
            <a:picLocks noChangeAspect="1"/>
          </p:cNvPicPr>
          <p:nvPr/>
        </p:nvPicPr>
        <p:blipFill>
          <a:blip r:embed="rId5"/>
          <a:stretch>
            <a:fillRect/>
          </a:stretch>
        </p:blipFill>
        <p:spPr>
          <a:xfrm>
            <a:off x="8420320" y="4438970"/>
            <a:ext cx="2908662" cy="1984162"/>
          </a:xfrm>
          <a:prstGeom prst="rect">
            <a:avLst/>
          </a:prstGeom>
        </p:spPr>
      </p:pic>
      <p:pic>
        <p:nvPicPr>
          <p:cNvPr id="16" name="Grafik 15"/>
          <p:cNvPicPr>
            <a:picLocks noChangeAspect="1"/>
          </p:cNvPicPr>
          <p:nvPr/>
        </p:nvPicPr>
        <p:blipFill>
          <a:blip r:embed="rId6"/>
          <a:stretch>
            <a:fillRect/>
          </a:stretch>
        </p:blipFill>
        <p:spPr>
          <a:xfrm>
            <a:off x="5688826" y="1146615"/>
            <a:ext cx="2650392" cy="1746735"/>
          </a:xfrm>
          <a:prstGeom prst="rect">
            <a:avLst/>
          </a:prstGeom>
        </p:spPr>
      </p:pic>
      <p:sp>
        <p:nvSpPr>
          <p:cNvPr id="5" name="3 Rectángulo">
            <a:extLst>
              <a:ext uri="{FF2B5EF4-FFF2-40B4-BE49-F238E27FC236}">
                <a16:creationId xmlns:a16="http://schemas.microsoft.com/office/drawing/2014/main" id="{6566F338-6265-B989-5898-B38E66134C81}"/>
              </a:ext>
            </a:extLst>
          </p:cNvPr>
          <p:cNvSpPr/>
          <p:nvPr/>
        </p:nvSpPr>
        <p:spPr>
          <a:xfrm>
            <a:off x="6392849" y="217566"/>
            <a:ext cx="2781339" cy="584775"/>
          </a:xfrm>
          <a:prstGeom prst="rect">
            <a:avLst/>
          </a:prstGeom>
        </p:spPr>
        <p:txBody>
          <a:bodyPr wrap="none">
            <a:spAutoFit/>
          </a:bodyPr>
          <a:lstStyle/>
          <a:p>
            <a:r>
              <a:rPr lang="en-US" sz="3200" b="1" dirty="0">
                <a:solidFill>
                  <a:schemeClr val="bg1"/>
                </a:solidFill>
                <a:latin typeface="Arial" panose="020B0604020202020204" pitchFamily="34" charset="0"/>
                <a:cs typeface="Arial" panose="020B0604020202020204" pitchFamily="34" charset="0"/>
              </a:rPr>
              <a:t>HOE Training</a:t>
            </a:r>
          </a:p>
        </p:txBody>
      </p:sp>
      <p:sp>
        <p:nvSpPr>
          <p:cNvPr id="6" name="3 Rectángulo">
            <a:extLst>
              <a:ext uri="{FF2B5EF4-FFF2-40B4-BE49-F238E27FC236}">
                <a16:creationId xmlns:a16="http://schemas.microsoft.com/office/drawing/2014/main" id="{DF23972C-04C5-AD02-9289-5F896F63EB82}"/>
              </a:ext>
            </a:extLst>
          </p:cNvPr>
          <p:cNvSpPr/>
          <p:nvPr/>
        </p:nvSpPr>
        <p:spPr>
          <a:xfrm>
            <a:off x="9417927" y="343979"/>
            <a:ext cx="13003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June 2023</a:t>
            </a:r>
          </a:p>
        </p:txBody>
      </p:sp>
      <p:cxnSp>
        <p:nvCxnSpPr>
          <p:cNvPr id="7" name="Connettore diritto 19">
            <a:extLst>
              <a:ext uri="{FF2B5EF4-FFF2-40B4-BE49-F238E27FC236}">
                <a16:creationId xmlns:a16="http://schemas.microsoft.com/office/drawing/2014/main" id="{2EB77C74-BA0C-0304-573C-74F5D4F41768}"/>
              </a:ext>
            </a:extLst>
          </p:cNvPr>
          <p:cNvCxnSpPr>
            <a:cxnSpLocks/>
          </p:cNvCxnSpPr>
          <p:nvPr/>
        </p:nvCxnSpPr>
        <p:spPr>
          <a:xfrm>
            <a:off x="9337251" y="363421"/>
            <a:ext cx="0" cy="2930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035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feil nach unten 27"/>
          <p:cNvSpPr/>
          <p:nvPr/>
        </p:nvSpPr>
        <p:spPr>
          <a:xfrm>
            <a:off x="9747747" y="3870256"/>
            <a:ext cx="419100" cy="638175"/>
          </a:xfrm>
          <a:prstGeom prst="downArrow">
            <a:avLst/>
          </a:prstGeom>
          <a:noFill/>
          <a:ln w="9525" cap="flat" cmpd="sng" algn="ctr">
            <a:solidFill>
              <a:srgbClr val="0065BD"/>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13000"/>
              </a:lnSpc>
              <a:spcBef>
                <a:spcPct val="0"/>
              </a:spcBef>
              <a:spcAft>
                <a:spcPct val="0"/>
              </a:spcAft>
              <a:buClrTx/>
              <a:buSzTx/>
              <a:buFontTx/>
              <a:buNone/>
              <a:tabLst/>
              <a:defRPr/>
            </a:pPr>
            <a:endParaRPr kumimoji="0" lang="de-DE" sz="1400" b="0" i="0" u="none" strike="noStrike" kern="0" cap="none" spc="0" normalizeH="0" baseline="0" noProof="0" dirty="0">
              <a:ln>
                <a:noFill/>
              </a:ln>
              <a:solidFill>
                <a:prstClr val="black"/>
              </a:solidFill>
              <a:effectLst/>
              <a:uLnTx/>
              <a:uFillTx/>
              <a:latin typeface="Arial"/>
              <a:ea typeface="+mn-ea"/>
              <a:cs typeface="+mn-cs"/>
            </a:endParaRPr>
          </a:p>
        </p:txBody>
      </p:sp>
      <p:grpSp>
        <p:nvGrpSpPr>
          <p:cNvPr id="29" name="Gruppieren 28"/>
          <p:cNvGrpSpPr/>
          <p:nvPr/>
        </p:nvGrpSpPr>
        <p:grpSpPr>
          <a:xfrm>
            <a:off x="7595090" y="1925676"/>
            <a:ext cx="3934222" cy="1718223"/>
            <a:chOff x="7692596" y="2101620"/>
            <a:chExt cx="3934222" cy="1718223"/>
          </a:xfrm>
        </p:grpSpPr>
        <mc:AlternateContent xmlns:mc="http://schemas.openxmlformats.org/markup-compatibility/2006" xmlns:a14="http://schemas.microsoft.com/office/drawing/2010/main">
          <mc:Choice Requires="a14">
            <p:sp>
              <p:nvSpPr>
                <p:cNvPr id="30" name="Rechteck 29"/>
                <p:cNvSpPr/>
                <p:nvPr/>
              </p:nvSpPr>
              <p:spPr>
                <a:xfrm>
                  <a:off x="9386187" y="2295843"/>
                  <a:ext cx="1337232" cy="1524000"/>
                </a:xfrm>
                <a:prstGeom prst="rect">
                  <a:avLst/>
                </a:prstGeom>
                <a:noFill/>
                <a:ln w="9525" cap="flat" cmpd="sng" algn="ctr">
                  <a:solidFill>
                    <a:srgbClr val="0065BD"/>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13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𝑓</m:t>
                        </m:r>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de-DE" sz="1400" b="0" i="0" u="none" strike="noStrike" kern="0" cap="none" spc="0" normalizeH="0" baseline="0" noProof="0" dirty="0">
                    <a:ln>
                      <a:noFill/>
                    </a:ln>
                    <a:solidFill>
                      <a:prstClr val="black"/>
                    </a:solidFill>
                    <a:effectLst/>
                    <a:uLnTx/>
                    <a:uFillTx/>
                    <a:latin typeface="Arial"/>
                    <a:ea typeface="+mn-ea"/>
                    <a:cs typeface="+mn-cs"/>
                  </a:endParaRPr>
                </a:p>
              </p:txBody>
            </p:sp>
          </mc:Choice>
          <mc:Fallback xmlns="">
            <p:sp>
              <p:nvSpPr>
                <p:cNvPr id="30" name="Rechteck 29"/>
                <p:cNvSpPr>
                  <a:spLocks noRot="1" noChangeAspect="1" noMove="1" noResize="1" noEditPoints="1" noAdjustHandles="1" noChangeArrowheads="1" noChangeShapeType="1" noTextEdit="1"/>
                </p:cNvSpPr>
                <p:nvPr/>
              </p:nvSpPr>
              <p:spPr>
                <a:xfrm>
                  <a:off x="9386187" y="2295843"/>
                  <a:ext cx="1337232" cy="1524000"/>
                </a:xfrm>
                <a:prstGeom prst="rect">
                  <a:avLst/>
                </a:prstGeom>
                <a:blipFill>
                  <a:blip r:embed="rId2"/>
                  <a:stretch>
                    <a:fillRect/>
                  </a:stretch>
                </a:blipFill>
                <a:ln w="9525" cap="flat" cmpd="sng" algn="ctr">
                  <a:solidFill>
                    <a:srgbClr val="0065BD"/>
                  </a:solidFill>
                  <a:prstDash val="solid"/>
                </a:ln>
                <a:effectLst/>
              </p:spPr>
              <p:txBody>
                <a:bodyPr/>
                <a:lstStyle/>
                <a:p>
                  <a:r>
                    <a:rPr lang="en-US">
                      <a:noFill/>
                    </a:rPr>
                    <a:t> </a:t>
                  </a:r>
                </a:p>
              </p:txBody>
            </p:sp>
          </mc:Fallback>
        </mc:AlternateContent>
        <p:cxnSp>
          <p:nvCxnSpPr>
            <p:cNvPr id="31" name="Gerade Verbindung mit Pfeil 30"/>
            <p:cNvCxnSpPr/>
            <p:nvPr/>
          </p:nvCxnSpPr>
          <p:spPr>
            <a:xfrm>
              <a:off x="7788592" y="2467293"/>
              <a:ext cx="1512000" cy="9525"/>
            </a:xfrm>
            <a:prstGeom prst="straightConnector1">
              <a:avLst/>
            </a:prstGeom>
            <a:noFill/>
            <a:ln w="9525" cap="flat" cmpd="sng" algn="ctr">
              <a:solidFill>
                <a:srgbClr val="005293">
                  <a:shade val="95000"/>
                  <a:satMod val="105000"/>
                </a:srgbClr>
              </a:solidFill>
              <a:prstDash val="solid"/>
              <a:tailEnd type="triangle"/>
            </a:ln>
            <a:effectLst/>
          </p:spPr>
        </p:cxnSp>
        <p:cxnSp>
          <p:nvCxnSpPr>
            <p:cNvPr id="32" name="Gerade Verbindung mit Pfeil 31"/>
            <p:cNvCxnSpPr/>
            <p:nvPr/>
          </p:nvCxnSpPr>
          <p:spPr>
            <a:xfrm>
              <a:off x="7788592" y="2962593"/>
              <a:ext cx="1512000" cy="9525"/>
            </a:xfrm>
            <a:prstGeom prst="straightConnector1">
              <a:avLst/>
            </a:prstGeom>
            <a:noFill/>
            <a:ln w="9525" cap="flat" cmpd="sng" algn="ctr">
              <a:solidFill>
                <a:srgbClr val="005293">
                  <a:shade val="95000"/>
                  <a:satMod val="105000"/>
                </a:srgbClr>
              </a:solidFill>
              <a:prstDash val="solid"/>
              <a:tailEnd type="triangle"/>
            </a:ln>
            <a:effectLst/>
          </p:spPr>
        </p:cxnSp>
        <p:cxnSp>
          <p:nvCxnSpPr>
            <p:cNvPr id="33" name="Gerade Verbindung mit Pfeil 32"/>
            <p:cNvCxnSpPr/>
            <p:nvPr/>
          </p:nvCxnSpPr>
          <p:spPr>
            <a:xfrm>
              <a:off x="7788592" y="3457893"/>
              <a:ext cx="1512000" cy="9525"/>
            </a:xfrm>
            <a:prstGeom prst="straightConnector1">
              <a:avLst/>
            </a:prstGeom>
            <a:noFill/>
            <a:ln w="9525" cap="flat" cmpd="sng" algn="ctr">
              <a:solidFill>
                <a:srgbClr val="005293">
                  <a:shade val="95000"/>
                  <a:satMod val="105000"/>
                </a:srgbClr>
              </a:solidFill>
              <a:prstDash val="solid"/>
              <a:tailEnd type="triangle"/>
            </a:ln>
            <a:effectLst/>
          </p:spPr>
        </p:cxnSp>
        <p:sp>
          <p:nvSpPr>
            <p:cNvPr id="34" name="Textfeld 33"/>
            <p:cNvSpPr txBox="1"/>
            <p:nvPr/>
          </p:nvSpPr>
          <p:spPr>
            <a:xfrm>
              <a:off x="8681692" y="3228926"/>
              <a:ext cx="128240" cy="175433"/>
            </a:xfrm>
            <a:prstGeom prst="rect">
              <a:avLst/>
            </a:prstGeom>
            <a:noFill/>
          </p:spPr>
          <p:txBody>
            <a:bodyPr wrap="none" lIns="0" tIns="0" rIns="0" bIns="0" rtlCol="0">
              <a:spAutoFit/>
            </a:bodyPr>
            <a:lstStyle/>
            <a:p>
              <a:pPr marL="0" marR="0" lvl="0" indent="0" defTabSz="914400" eaLnBrk="1" fontAlgn="base" latinLnBrk="0" hangingPunct="1">
                <a:lnSpc>
                  <a:spcPct val="114000"/>
                </a:lnSpc>
                <a:spcBef>
                  <a:spcPct val="0"/>
                </a:spcBef>
                <a:spcAft>
                  <a:spcPct val="0"/>
                </a:spcAft>
                <a:buClrTx/>
                <a:buSzTx/>
                <a:buFontTx/>
                <a:buNone/>
                <a:tabLst/>
                <a:defRPr/>
              </a:pPr>
              <a:r>
                <a:rPr kumimoji="0" lang="de-DE" sz="1000" b="0" i="0" u="none" strike="noStrike" kern="0" cap="none" spc="0" normalizeH="0" baseline="0" noProof="0" dirty="0">
                  <a:ln>
                    <a:noFill/>
                  </a:ln>
                  <a:solidFill>
                    <a:prstClr val="black"/>
                  </a:solidFill>
                  <a:effectLst/>
                  <a:uLnTx/>
                  <a:uFillTx/>
                  <a:latin typeface="Arial"/>
                  <a:cs typeface="Arial" charset="0"/>
                </a:rPr>
                <a:t>…</a:t>
              </a:r>
            </a:p>
          </p:txBody>
        </p:sp>
        <p:sp>
          <p:nvSpPr>
            <p:cNvPr id="35" name="Textfeld 34"/>
            <p:cNvSpPr txBox="1"/>
            <p:nvPr/>
          </p:nvSpPr>
          <p:spPr>
            <a:xfrm>
              <a:off x="7692596" y="2101620"/>
              <a:ext cx="1730002" cy="336182"/>
            </a:xfrm>
            <a:prstGeom prst="rect">
              <a:avLst/>
            </a:prstGeom>
            <a:noFill/>
          </p:spPr>
          <p:txBody>
            <a:bodyPr wrap="square" lIns="0" tIns="0" rIns="0" bIns="0" rtlCol="0" anchor="t">
              <a:spAutoFit/>
            </a:bodyPr>
            <a:lstStyle/>
            <a:p>
              <a:pPr fontAlgn="base">
                <a:lnSpc>
                  <a:spcPct val="114000"/>
                </a:lnSpc>
                <a:spcBef>
                  <a:spcPct val="0"/>
                </a:spcBef>
                <a:spcAft>
                  <a:spcPct val="0"/>
                </a:spcAft>
                <a:defRPr/>
              </a:pPr>
              <a:r>
                <a:rPr lang="de-DE" sz="1000" kern="0" dirty="0">
                  <a:latin typeface="Arial"/>
                  <a:cs typeface="Arial"/>
                </a:rPr>
                <a:t>Qualität vorheriger Prozessschritt</a:t>
              </a:r>
              <a:endParaRPr lang="de-DE" sz="1000" b="0" i="0" u="none" strike="noStrike" kern="0" cap="none" spc="0" normalizeH="0" baseline="0" noProof="0" dirty="0">
                <a:ln>
                  <a:noFill/>
                </a:ln>
                <a:effectLst/>
                <a:uLnTx/>
                <a:uFillTx/>
                <a:latin typeface="Arial"/>
                <a:cs typeface="Arial" charset="0"/>
              </a:endParaRPr>
            </a:p>
          </p:txBody>
        </p:sp>
        <p:sp>
          <p:nvSpPr>
            <p:cNvPr id="36" name="Textfeld 35"/>
            <p:cNvSpPr txBox="1"/>
            <p:nvPr/>
          </p:nvSpPr>
          <p:spPr>
            <a:xfrm>
              <a:off x="8229602" y="2675074"/>
              <a:ext cx="1043555" cy="160750"/>
            </a:xfrm>
            <a:prstGeom prst="rect">
              <a:avLst/>
            </a:prstGeom>
            <a:noFill/>
          </p:spPr>
          <p:txBody>
            <a:bodyPr wrap="none" lIns="0" tIns="0" rIns="0" bIns="0" rtlCol="0" anchor="t">
              <a:spAutoFit/>
            </a:bodyPr>
            <a:lstStyle/>
            <a:p>
              <a:pPr marL="0" marR="0" lvl="0" indent="0" defTabSz="914400" eaLnBrk="1" fontAlgn="base" latinLnBrk="0" hangingPunct="1">
                <a:lnSpc>
                  <a:spcPct val="114000"/>
                </a:lnSpc>
                <a:spcBef>
                  <a:spcPct val="0"/>
                </a:spcBef>
                <a:spcAft>
                  <a:spcPct val="0"/>
                </a:spcAft>
                <a:buClrTx/>
                <a:buSzTx/>
                <a:buFontTx/>
                <a:buNone/>
                <a:tabLst/>
                <a:defRPr/>
              </a:pPr>
              <a:r>
                <a:rPr lang="de-DE" sz="1000" kern="0" dirty="0">
                  <a:latin typeface="Arial"/>
                  <a:cs typeface="Arial"/>
                </a:rPr>
                <a:t>Prozessparameter</a:t>
              </a:r>
              <a:endParaRPr kumimoji="0" lang="de-DE" sz="1000" b="0" i="0" u="none" strike="noStrike" kern="0" cap="none" spc="0" normalizeH="0" baseline="0" noProof="0" dirty="0">
                <a:ln>
                  <a:noFill/>
                </a:ln>
                <a:solidFill>
                  <a:prstClr val="black"/>
                </a:solidFill>
                <a:effectLst/>
                <a:uLnTx/>
                <a:uFillTx/>
                <a:latin typeface="Arial"/>
                <a:cs typeface="Arial" charset="0"/>
              </a:endParaRPr>
            </a:p>
          </p:txBody>
        </p:sp>
        <p:cxnSp>
          <p:nvCxnSpPr>
            <p:cNvPr id="37" name="Gerade Verbindung mit Pfeil 36"/>
            <p:cNvCxnSpPr/>
            <p:nvPr/>
          </p:nvCxnSpPr>
          <p:spPr>
            <a:xfrm>
              <a:off x="10834818" y="2962593"/>
              <a:ext cx="792000" cy="9525"/>
            </a:xfrm>
            <a:prstGeom prst="straightConnector1">
              <a:avLst/>
            </a:prstGeom>
            <a:noFill/>
            <a:ln w="9525" cap="flat" cmpd="sng" algn="ctr">
              <a:solidFill>
                <a:srgbClr val="005293">
                  <a:shade val="95000"/>
                  <a:satMod val="105000"/>
                </a:srgbClr>
              </a:solidFill>
              <a:prstDash val="solid"/>
              <a:tailEnd type="triangle"/>
            </a:ln>
            <a:effectLst/>
          </p:spPr>
        </p:cxnSp>
        <p:sp>
          <p:nvSpPr>
            <p:cNvPr id="38" name="Textfeld 37"/>
            <p:cNvSpPr txBox="1"/>
            <p:nvPr/>
          </p:nvSpPr>
          <p:spPr>
            <a:xfrm>
              <a:off x="11035433" y="2675074"/>
              <a:ext cx="439223" cy="160750"/>
            </a:xfrm>
            <a:prstGeom prst="rect">
              <a:avLst/>
            </a:prstGeom>
            <a:noFill/>
          </p:spPr>
          <p:txBody>
            <a:bodyPr wrap="none" lIns="0" tIns="0" rIns="0" bIns="0" rtlCol="0" anchor="t">
              <a:spAutoFit/>
            </a:bodyPr>
            <a:lstStyle/>
            <a:p>
              <a:pPr marL="0" marR="0" lvl="0" indent="0" defTabSz="914400" eaLnBrk="1" fontAlgn="base" latinLnBrk="0" hangingPunct="1">
                <a:lnSpc>
                  <a:spcPct val="114000"/>
                </a:lnSpc>
                <a:spcBef>
                  <a:spcPct val="0"/>
                </a:spcBef>
                <a:spcAft>
                  <a:spcPct val="0"/>
                </a:spcAft>
                <a:buClrTx/>
                <a:buSzTx/>
                <a:buFontTx/>
                <a:buNone/>
                <a:tabLst/>
                <a:defRPr/>
              </a:pPr>
              <a:r>
                <a:rPr lang="de-DE" sz="1000" kern="0" dirty="0">
                  <a:latin typeface="Arial"/>
                  <a:cs typeface="Arial"/>
                </a:rPr>
                <a:t>Qualität</a:t>
              </a:r>
              <a:endParaRPr lang="de-DE" sz="1000" b="0" i="0" u="none" strike="noStrike" kern="0" cap="none" spc="0" normalizeH="0" baseline="0" noProof="0" dirty="0">
                <a:ln>
                  <a:noFill/>
                </a:ln>
                <a:solidFill>
                  <a:prstClr val="black"/>
                </a:solidFill>
                <a:effectLst/>
                <a:uLnTx/>
                <a:uFillTx/>
                <a:latin typeface="Arial"/>
                <a:cs typeface="Arial" charset="0"/>
              </a:endParaRPr>
            </a:p>
          </p:txBody>
        </p:sp>
      </p:grpSp>
      <p:grpSp>
        <p:nvGrpSpPr>
          <p:cNvPr id="39" name="Gruppieren 38"/>
          <p:cNvGrpSpPr/>
          <p:nvPr/>
        </p:nvGrpSpPr>
        <p:grpSpPr>
          <a:xfrm>
            <a:off x="7284966" y="4747259"/>
            <a:ext cx="4178591" cy="1530933"/>
            <a:chOff x="7570950" y="4747259"/>
            <a:chExt cx="4178591" cy="1530933"/>
          </a:xfrm>
        </p:grpSpPr>
        <p:sp>
          <p:nvSpPr>
            <p:cNvPr id="40" name="Rechteck 39"/>
            <p:cNvSpPr/>
            <p:nvPr/>
          </p:nvSpPr>
          <p:spPr>
            <a:xfrm>
              <a:off x="9330191" y="4832984"/>
              <a:ext cx="2171700" cy="276225"/>
            </a:xfrm>
            <a:prstGeom prst="rect">
              <a:avLst/>
            </a:prstGeom>
            <a:noFill/>
            <a:ln w="9525" cap="flat" cmpd="sng" algn="ctr">
              <a:solidFill>
                <a:srgbClr val="0065BD"/>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13000"/>
                </a:lnSpc>
                <a:spcBef>
                  <a:spcPct val="0"/>
                </a:spcBef>
                <a:spcAft>
                  <a:spcPct val="0"/>
                </a:spcAft>
                <a:buClrTx/>
                <a:buSzTx/>
                <a:buFontTx/>
                <a:buNone/>
                <a:tabLst/>
                <a:defRPr/>
              </a:pPr>
              <a:endParaRPr kumimoji="0" lang="de-DE" sz="1400" b="0" i="0" u="none" strike="noStrike" kern="0" cap="none" spc="0" normalizeH="0" baseline="0" noProof="0" dirty="0">
                <a:ln>
                  <a:noFill/>
                </a:ln>
                <a:solidFill>
                  <a:prstClr val="black"/>
                </a:solidFill>
                <a:effectLst/>
                <a:uLnTx/>
                <a:uFillTx/>
                <a:latin typeface="Arial"/>
                <a:ea typeface="+mn-ea"/>
                <a:cs typeface="+mn-cs"/>
              </a:endParaRPr>
            </a:p>
          </p:txBody>
        </p:sp>
        <p:sp>
          <p:nvSpPr>
            <p:cNvPr id="41" name="Rechteck 40"/>
            <p:cNvSpPr/>
            <p:nvPr/>
          </p:nvSpPr>
          <p:spPr>
            <a:xfrm>
              <a:off x="9330191" y="5252083"/>
              <a:ext cx="1000125" cy="276225"/>
            </a:xfrm>
            <a:prstGeom prst="rect">
              <a:avLst/>
            </a:prstGeom>
            <a:noFill/>
            <a:ln w="9525" cap="flat" cmpd="sng" algn="ctr">
              <a:solidFill>
                <a:srgbClr val="0065BD"/>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13000"/>
                </a:lnSpc>
                <a:spcBef>
                  <a:spcPct val="0"/>
                </a:spcBef>
                <a:spcAft>
                  <a:spcPct val="0"/>
                </a:spcAft>
                <a:buClrTx/>
                <a:buSzTx/>
                <a:buFontTx/>
                <a:buNone/>
                <a:tabLst/>
                <a:defRPr/>
              </a:pPr>
              <a:endParaRPr kumimoji="0" lang="de-DE" sz="1400" b="0" i="0" u="none" strike="noStrike" kern="0" cap="none" spc="0" normalizeH="0" baseline="0" noProof="0" dirty="0">
                <a:ln>
                  <a:noFill/>
                </a:ln>
                <a:solidFill>
                  <a:prstClr val="black"/>
                </a:solidFill>
                <a:effectLst/>
                <a:uLnTx/>
                <a:uFillTx/>
                <a:latin typeface="Arial"/>
                <a:ea typeface="+mn-ea"/>
                <a:cs typeface="+mn-cs"/>
              </a:endParaRPr>
            </a:p>
          </p:txBody>
        </p:sp>
        <p:sp>
          <p:nvSpPr>
            <p:cNvPr id="42" name="Rechteck 41"/>
            <p:cNvSpPr/>
            <p:nvPr/>
          </p:nvSpPr>
          <p:spPr>
            <a:xfrm>
              <a:off x="9330192" y="5671183"/>
              <a:ext cx="647700" cy="276225"/>
            </a:xfrm>
            <a:prstGeom prst="rect">
              <a:avLst/>
            </a:prstGeom>
            <a:noFill/>
            <a:ln w="9525" cap="flat" cmpd="sng" algn="ctr">
              <a:solidFill>
                <a:srgbClr val="0065BD"/>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13000"/>
                </a:lnSpc>
                <a:spcBef>
                  <a:spcPct val="0"/>
                </a:spcBef>
                <a:spcAft>
                  <a:spcPct val="0"/>
                </a:spcAft>
                <a:buClrTx/>
                <a:buSzTx/>
                <a:buFontTx/>
                <a:buNone/>
                <a:tabLst/>
                <a:defRPr/>
              </a:pPr>
              <a:endParaRPr kumimoji="0" lang="de-DE" sz="1400" b="0" i="0" u="none" strike="noStrike" kern="0" cap="none" spc="0" normalizeH="0" baseline="0" noProof="0" dirty="0">
                <a:ln>
                  <a:noFill/>
                </a:ln>
                <a:solidFill>
                  <a:prstClr val="black"/>
                </a:solidFill>
                <a:effectLst/>
                <a:uLnTx/>
                <a:uFillTx/>
                <a:latin typeface="Arial"/>
                <a:ea typeface="+mn-ea"/>
                <a:cs typeface="+mn-cs"/>
              </a:endParaRPr>
            </a:p>
          </p:txBody>
        </p:sp>
        <p:sp>
          <p:nvSpPr>
            <p:cNvPr id="43" name="Textfeld 42"/>
            <p:cNvSpPr txBox="1"/>
            <p:nvPr/>
          </p:nvSpPr>
          <p:spPr>
            <a:xfrm>
              <a:off x="7570950" y="4751104"/>
              <a:ext cx="1413849" cy="511615"/>
            </a:xfrm>
            <a:prstGeom prst="rect">
              <a:avLst/>
            </a:prstGeom>
            <a:noFill/>
          </p:spPr>
          <p:txBody>
            <a:bodyPr wrap="none" lIns="0" tIns="0" rIns="0" bIns="0" rtlCol="0" anchor="t">
              <a:spAutoFit/>
            </a:bodyPr>
            <a:lstStyle/>
            <a:p>
              <a:pPr>
                <a:lnSpc>
                  <a:spcPct val="113999"/>
                </a:lnSpc>
                <a:spcBef>
                  <a:spcPct val="0"/>
                </a:spcBef>
                <a:spcAft>
                  <a:spcPct val="0"/>
                </a:spcAft>
                <a:defRPr/>
              </a:pPr>
              <a:r>
                <a:rPr lang="de-DE" sz="1000" kern="0" dirty="0">
                  <a:latin typeface="Arial"/>
                  <a:cs typeface="Arial"/>
                </a:rPr>
                <a:t>Qualität </a:t>
              </a:r>
              <a:endParaRPr lang="en-US">
                <a:cs typeface="Arial"/>
              </a:endParaRPr>
            </a:p>
            <a:p>
              <a:pPr>
                <a:lnSpc>
                  <a:spcPct val="113999"/>
                </a:lnSpc>
                <a:spcBef>
                  <a:spcPct val="0"/>
                </a:spcBef>
                <a:spcAft>
                  <a:spcPct val="0"/>
                </a:spcAft>
                <a:defRPr/>
              </a:pPr>
              <a:r>
                <a:rPr lang="de-DE" sz="1000" kern="0" dirty="0">
                  <a:latin typeface="Arial"/>
                  <a:cs typeface="Arial"/>
                </a:rPr>
                <a:t>vorheriger Prozessschritt</a:t>
              </a:r>
              <a:endParaRPr lang="de-DE" dirty="0">
                <a:cs typeface="Arial"/>
              </a:endParaRPr>
            </a:p>
            <a:p>
              <a:pPr marL="0" marR="0" lvl="0" indent="0" defTabSz="914400">
                <a:lnSpc>
                  <a:spcPct val="113999"/>
                </a:lnSpc>
                <a:spcBef>
                  <a:spcPct val="0"/>
                </a:spcBef>
                <a:spcAft>
                  <a:spcPct val="0"/>
                </a:spcAft>
                <a:buClrTx/>
                <a:buSzTx/>
                <a:buFontTx/>
                <a:buNone/>
                <a:tabLst/>
                <a:defRPr/>
              </a:pPr>
              <a:endParaRPr lang="de-DE" sz="1000" b="0" i="0" u="none" strike="noStrike" kern="0" cap="none" spc="0" normalizeH="0" baseline="0" noProof="0" dirty="0">
                <a:ln>
                  <a:noFill/>
                </a:ln>
                <a:effectLst/>
                <a:uLnTx/>
                <a:uFillTx/>
                <a:latin typeface="Arial"/>
                <a:cs typeface="Arial" charset="0"/>
              </a:endParaRPr>
            </a:p>
          </p:txBody>
        </p:sp>
        <p:sp>
          <p:nvSpPr>
            <p:cNvPr id="44" name="Textfeld 43"/>
            <p:cNvSpPr txBox="1"/>
            <p:nvPr/>
          </p:nvSpPr>
          <p:spPr>
            <a:xfrm>
              <a:off x="8036158" y="5277665"/>
              <a:ext cx="1179473" cy="160750"/>
            </a:xfrm>
            <a:prstGeom prst="rect">
              <a:avLst/>
            </a:prstGeom>
            <a:noFill/>
          </p:spPr>
          <p:txBody>
            <a:bodyPr wrap="square" lIns="0" tIns="0" rIns="0" bIns="0" rtlCol="0" anchor="t">
              <a:spAutoFit/>
            </a:bodyPr>
            <a:lstStyle/>
            <a:p>
              <a:pPr marL="0" marR="0" lvl="0" indent="0" defTabSz="914400" eaLnBrk="1" fontAlgn="base" latinLnBrk="0" hangingPunct="1">
                <a:lnSpc>
                  <a:spcPct val="114000"/>
                </a:lnSpc>
                <a:spcBef>
                  <a:spcPct val="0"/>
                </a:spcBef>
                <a:spcAft>
                  <a:spcPct val="0"/>
                </a:spcAft>
                <a:buClrTx/>
                <a:buSzTx/>
                <a:buFontTx/>
                <a:buNone/>
                <a:tabLst/>
                <a:defRPr/>
              </a:pPr>
              <a:r>
                <a:rPr lang="de-DE" sz="1000" kern="0" dirty="0">
                  <a:latin typeface="Arial"/>
                  <a:cs typeface="Arial"/>
                </a:rPr>
                <a:t>Prozessparameter</a:t>
              </a:r>
              <a:r>
                <a:rPr kumimoji="0" lang="de-DE" sz="1000" b="0" i="0" u="none" strike="noStrike" kern="0" cap="none" spc="0" normalizeH="0" baseline="0" noProof="0" dirty="0">
                  <a:ln>
                    <a:noFill/>
                  </a:ln>
                  <a:effectLst/>
                  <a:uLnTx/>
                  <a:uFillTx/>
                  <a:latin typeface="Arial"/>
                  <a:cs typeface="Arial"/>
                </a:rPr>
                <a:t> 1</a:t>
              </a:r>
            </a:p>
          </p:txBody>
        </p:sp>
        <p:sp>
          <p:nvSpPr>
            <p:cNvPr id="45" name="Textfeld 44"/>
            <p:cNvSpPr txBox="1"/>
            <p:nvPr/>
          </p:nvSpPr>
          <p:spPr>
            <a:xfrm>
              <a:off x="8045439" y="5696765"/>
              <a:ext cx="1149354" cy="160750"/>
            </a:xfrm>
            <a:prstGeom prst="rect">
              <a:avLst/>
            </a:prstGeom>
            <a:noFill/>
          </p:spPr>
          <p:txBody>
            <a:bodyPr wrap="none" lIns="0" tIns="0" rIns="0" bIns="0" rtlCol="0" anchor="t">
              <a:spAutoFit/>
            </a:bodyPr>
            <a:lstStyle/>
            <a:p>
              <a:pPr marL="0" marR="0" lvl="0" indent="0" defTabSz="914400" eaLnBrk="1" fontAlgn="base" latinLnBrk="0" hangingPunct="1">
                <a:lnSpc>
                  <a:spcPct val="114000"/>
                </a:lnSpc>
                <a:spcBef>
                  <a:spcPct val="0"/>
                </a:spcBef>
                <a:spcAft>
                  <a:spcPct val="0"/>
                </a:spcAft>
                <a:buClrTx/>
                <a:buSzTx/>
                <a:buFontTx/>
                <a:buNone/>
                <a:tabLst/>
                <a:defRPr/>
              </a:pPr>
              <a:r>
                <a:rPr lang="de-DE" sz="1000" kern="0" dirty="0">
                  <a:latin typeface="Arial"/>
                  <a:cs typeface="Arial"/>
                </a:rPr>
                <a:t>Prozessparameter</a:t>
              </a:r>
              <a:r>
                <a:rPr kumimoji="0" lang="de-DE" sz="1000" b="0" i="0" u="none" strike="noStrike" kern="0" cap="none" spc="0" normalizeH="0" baseline="0" noProof="0" dirty="0">
                  <a:ln>
                    <a:noFill/>
                  </a:ln>
                  <a:effectLst/>
                  <a:uLnTx/>
                  <a:uFillTx/>
                  <a:latin typeface="Arial"/>
                  <a:cs typeface="Arial"/>
                </a:rPr>
                <a:t> 2</a:t>
              </a:r>
            </a:p>
          </p:txBody>
        </p:sp>
        <p:sp>
          <p:nvSpPr>
            <p:cNvPr id="46" name="Textfeld 45"/>
            <p:cNvSpPr txBox="1"/>
            <p:nvPr/>
          </p:nvSpPr>
          <p:spPr>
            <a:xfrm>
              <a:off x="10219265" y="6109300"/>
              <a:ext cx="641201" cy="168892"/>
            </a:xfrm>
            <a:prstGeom prst="rect">
              <a:avLst/>
            </a:prstGeom>
            <a:noFill/>
          </p:spPr>
          <p:txBody>
            <a:bodyPr wrap="none" lIns="0" tIns="0" rIns="0" bIns="0" rtlCol="0" anchor="t">
              <a:spAutoFit/>
            </a:bodyPr>
            <a:lstStyle/>
            <a:p>
              <a:pPr marL="0" marR="0" lvl="0" indent="0" defTabSz="914400" eaLnBrk="1" fontAlgn="base" latinLnBrk="0" hangingPunct="1">
                <a:lnSpc>
                  <a:spcPct val="114000"/>
                </a:lnSpc>
                <a:spcBef>
                  <a:spcPct val="0"/>
                </a:spcBef>
                <a:spcAft>
                  <a:spcPct val="0"/>
                </a:spcAft>
                <a:buClrTx/>
                <a:buSzTx/>
                <a:buFontTx/>
                <a:buNone/>
                <a:tabLst/>
                <a:defRPr/>
              </a:pPr>
              <a:r>
                <a:rPr lang="de-DE" sz="1050" kern="0" dirty="0">
                  <a:latin typeface="Arial"/>
                  <a:cs typeface="Arial"/>
                </a:rPr>
                <a:t>Einfluss</a:t>
              </a:r>
              <a:r>
                <a:rPr kumimoji="0" lang="de-DE" sz="1050" b="0" i="0" u="none" strike="noStrike" kern="0" cap="none" spc="0" normalizeH="0" baseline="0" noProof="0" dirty="0">
                  <a:ln>
                    <a:noFill/>
                  </a:ln>
                  <a:effectLst/>
                  <a:uLnTx/>
                  <a:uFillTx/>
                  <a:latin typeface="Arial"/>
                  <a:cs typeface="Arial"/>
                </a:rPr>
                <a:t> </a:t>
              </a:r>
              <a:r>
                <a:rPr kumimoji="0" lang="de-DE" sz="1050" b="0" i="0" u="none" strike="noStrike" kern="0" cap="none" spc="0" normalizeH="0" baseline="0" noProof="0" dirty="0">
                  <a:ln>
                    <a:noFill/>
                  </a:ln>
                  <a:effectLst/>
                  <a:uLnTx/>
                  <a:uFillTx/>
                  <a:latin typeface="Arial"/>
                  <a:cs typeface="Arial"/>
                  <a:sym typeface="Wingdings" panose="05000000000000000000" pitchFamily="2" charset="2"/>
                </a:rPr>
                <a:t></a:t>
              </a:r>
              <a:endParaRPr kumimoji="0" lang="de-DE" sz="1050" b="0" i="0" u="none" strike="noStrike" kern="0" cap="none" spc="0" normalizeH="0" baseline="0" noProof="0" dirty="0">
                <a:ln>
                  <a:noFill/>
                </a:ln>
                <a:effectLst/>
                <a:uLnTx/>
                <a:uFillTx/>
                <a:latin typeface="Arial"/>
                <a:cs typeface="Arial"/>
              </a:endParaRPr>
            </a:p>
          </p:txBody>
        </p:sp>
        <p:sp>
          <p:nvSpPr>
            <p:cNvPr id="47" name="Rechteck 46"/>
            <p:cNvSpPr/>
            <p:nvPr/>
          </p:nvSpPr>
          <p:spPr>
            <a:xfrm>
              <a:off x="9330191" y="4747259"/>
              <a:ext cx="2419350" cy="1323975"/>
            </a:xfrm>
            <a:prstGeom prst="rect">
              <a:avLst/>
            </a:prstGeom>
            <a:noFill/>
            <a:ln w="952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13000"/>
                </a:lnSpc>
                <a:spcBef>
                  <a:spcPct val="0"/>
                </a:spcBef>
                <a:spcAft>
                  <a:spcPct val="0"/>
                </a:spcAft>
                <a:buClrTx/>
                <a:buSzTx/>
                <a:buFontTx/>
                <a:buNone/>
                <a:tabLst/>
                <a:defRPr/>
              </a:pPr>
              <a:endParaRPr kumimoji="0" lang="de-DE" sz="1400" b="0" i="0" u="none" strike="noStrike" kern="0" cap="none" spc="0" normalizeH="0" baseline="0" noProof="0" dirty="0">
                <a:ln>
                  <a:noFill/>
                </a:ln>
                <a:solidFill>
                  <a:prstClr val="black"/>
                </a:solidFill>
                <a:effectLst/>
                <a:uLnTx/>
                <a:uFillTx/>
                <a:latin typeface="Arial"/>
                <a:ea typeface="+mn-ea"/>
                <a:cs typeface="+mn-cs"/>
              </a:endParaRPr>
            </a:p>
          </p:txBody>
        </p:sp>
      </p:grpSp>
      <p:sp>
        <p:nvSpPr>
          <p:cNvPr id="48" name="Rechteck 47"/>
          <p:cNvSpPr/>
          <p:nvPr/>
        </p:nvSpPr>
        <p:spPr>
          <a:xfrm>
            <a:off x="776785" y="1808163"/>
            <a:ext cx="5919230" cy="2200275"/>
          </a:xfrm>
          <a:prstGeom prst="rect">
            <a:avLst/>
          </a:prstGeom>
          <a:noFill/>
          <a:ln w="9525" cap="flat" cmpd="sng" algn="ctr">
            <a:solidFill>
              <a:srgbClr val="0065BD"/>
            </a:solidFill>
            <a:prstDash val="solid"/>
          </a:ln>
          <a:effectLst/>
        </p:spPr>
        <p:txBody>
          <a:bodyPr rot="0" spcFirstLastPara="0" vertOverflow="overflow" horzOverflow="overflow" vert="horz" wrap="square" lIns="91440" tIns="216000" rIns="91440" bIns="45720" numCol="1" spcCol="0" rtlCol="0" fromWordArt="0" anchor="t" anchorCtr="0" forceAA="0" compatLnSpc="1">
            <a:prstTxWarp prst="textNoShape">
              <a:avLst/>
            </a:prstTxWarp>
            <a:noAutofit/>
          </a:bodyPr>
          <a:lstStyle/>
          <a:p>
            <a:pPr marL="285750" indent="-285750" fontAlgn="base">
              <a:lnSpc>
                <a:spcPct val="113000"/>
              </a:lnSpc>
              <a:spcBef>
                <a:spcPct val="0"/>
              </a:spcBef>
              <a:spcAft>
                <a:spcPct val="0"/>
              </a:spcAft>
              <a:buFont typeface="Arial" panose="020B0604020202020204" pitchFamily="34" charset="0"/>
              <a:buChar char="•"/>
              <a:defRPr/>
            </a:pPr>
            <a:r>
              <a:rPr lang="de-DE" sz="1400" kern="0" dirty="0">
                <a:latin typeface="Arial"/>
              </a:rPr>
              <a:t>Vorverarbeitung der Daten</a:t>
            </a:r>
            <a:endParaRPr kumimoji="0" lang="de-DE" sz="1400" b="0" i="0" u="none" strike="noStrike" kern="0" cap="none" spc="0" normalizeH="0" baseline="0" noProof="0" dirty="0">
              <a:ln>
                <a:noFill/>
              </a:ln>
              <a:solidFill>
                <a:prstClr val="black"/>
              </a:solidFill>
              <a:effectLst/>
              <a:uLnTx/>
              <a:uFillTx/>
              <a:latin typeface="Arial"/>
              <a:ea typeface="+mn-ea"/>
              <a:cs typeface="+mn-cs"/>
            </a:endParaRPr>
          </a:p>
          <a:p>
            <a:pPr marL="285750" indent="-285750" fontAlgn="base">
              <a:lnSpc>
                <a:spcPct val="113000"/>
              </a:lnSpc>
              <a:spcBef>
                <a:spcPct val="0"/>
              </a:spcBef>
              <a:spcAft>
                <a:spcPct val="0"/>
              </a:spcAft>
              <a:buFont typeface="Arial" panose="020B0604020202020204" pitchFamily="34" charset="0"/>
              <a:buChar char="•"/>
              <a:defRPr/>
            </a:pPr>
            <a:r>
              <a:rPr lang="de-DE" sz="1400" kern="0" dirty="0">
                <a:latin typeface="Arial"/>
              </a:rPr>
              <a:t>im ersten Schritt muss ein passendes Modell gefunden werden</a:t>
            </a:r>
            <a:r>
              <a:rPr kumimoji="0" lang="de-DE" sz="1400" b="0" i="0" u="none" strike="noStrike" kern="0" cap="none" spc="0" normalizeH="0" baseline="0" noProof="0" dirty="0">
                <a:ln>
                  <a:noFill/>
                </a:ln>
                <a:effectLst/>
                <a:uLnTx/>
                <a:uFillTx/>
                <a:latin typeface="Arial"/>
                <a:ea typeface="+mn-ea"/>
                <a:cs typeface="+mn-cs"/>
              </a:rPr>
              <a:t>.</a:t>
            </a:r>
            <a:endParaRPr lang="de-DE" sz="1400" b="0" i="0" u="none" strike="noStrike" kern="0" cap="none" spc="0" normalizeH="0" baseline="0" noProof="0" dirty="0">
              <a:ln>
                <a:noFill/>
              </a:ln>
              <a:effectLst/>
              <a:uLnTx/>
              <a:uFillTx/>
              <a:latin typeface="Arial"/>
              <a:cs typeface="Arial"/>
            </a:endParaRPr>
          </a:p>
          <a:p>
            <a:pPr marL="285750" marR="0" lvl="0" indent="-285750" defTabSz="914400" eaLnBrk="1" fontAlgn="base" latinLnBrk="0" hangingPunct="1">
              <a:lnSpc>
                <a:spcPct val="113000"/>
              </a:lnSpc>
              <a:spcBef>
                <a:spcPct val="0"/>
              </a:spcBef>
              <a:spcAft>
                <a:spcPct val="0"/>
              </a:spcAft>
              <a:buClrTx/>
              <a:buSzTx/>
              <a:buFont typeface="Arial" panose="020B0604020202020204" pitchFamily="34" charset="0"/>
              <a:buChar char="•"/>
              <a:tabLst/>
              <a:defRPr/>
            </a:pPr>
            <a:endParaRPr kumimoji="0" lang="de-DE" sz="14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base" latinLnBrk="0" hangingPunct="1">
              <a:lnSpc>
                <a:spcPct val="113000"/>
              </a:lnSpc>
              <a:spcBef>
                <a:spcPct val="0"/>
              </a:spcBef>
              <a:spcAft>
                <a:spcPct val="0"/>
              </a:spcAft>
              <a:buClrTx/>
              <a:buSzTx/>
              <a:buFont typeface="Arial" panose="020B0604020202020204" pitchFamily="34" charset="0"/>
              <a:buChar char="•"/>
              <a:tabLst/>
              <a:defRPr/>
            </a:pPr>
            <a:r>
              <a:rPr kumimoji="0" lang="de-DE" sz="1400" b="0" i="0" u="none" strike="noStrike" kern="0" cap="none" spc="0" normalizeH="0" baseline="0" noProof="0" dirty="0">
                <a:ln>
                  <a:noFill/>
                </a:ln>
                <a:solidFill>
                  <a:prstClr val="black"/>
                </a:solidFill>
                <a:effectLst/>
                <a:uLnTx/>
                <a:uFillTx/>
                <a:latin typeface="Arial"/>
                <a:ea typeface="+mn-ea"/>
                <a:cs typeface="+mn-cs"/>
              </a:rPr>
              <a:t>Datenbasis: </a:t>
            </a:r>
            <a:r>
              <a:rPr kumimoji="0" lang="de-DE" sz="1400" b="0" i="0" u="none" strike="noStrike" kern="0" cap="none" spc="0" normalizeH="0" baseline="0" noProof="0" dirty="0" err="1">
                <a:ln>
                  <a:noFill/>
                </a:ln>
                <a:solidFill>
                  <a:prstClr val="black"/>
                </a:solidFill>
                <a:effectLst/>
                <a:uLnTx/>
                <a:uFillTx/>
                <a:latin typeface="Arial"/>
                <a:ea typeface="+mn-ea"/>
                <a:cs typeface="+mn-cs"/>
              </a:rPr>
              <a:t>CogniPlant</a:t>
            </a:r>
            <a:r>
              <a:rPr kumimoji="0" lang="de-DE" sz="1400" b="0" i="0" u="none" strike="noStrike" kern="0" cap="none" spc="0" normalizeH="0" baseline="0" noProof="0" dirty="0">
                <a:ln>
                  <a:noFill/>
                </a:ln>
                <a:solidFill>
                  <a:prstClr val="black"/>
                </a:solidFill>
                <a:effectLst/>
                <a:uLnTx/>
                <a:uFillTx/>
                <a:latin typeface="Arial"/>
                <a:ea typeface="+mn-ea"/>
                <a:cs typeface="+mn-cs"/>
              </a:rPr>
              <a:t>-Cloud</a:t>
            </a:r>
          </a:p>
          <a:p>
            <a:pPr marL="285750" indent="-285750" fontAlgn="base">
              <a:lnSpc>
                <a:spcPct val="113000"/>
              </a:lnSpc>
              <a:spcBef>
                <a:spcPct val="0"/>
              </a:spcBef>
              <a:spcAft>
                <a:spcPct val="0"/>
              </a:spcAft>
              <a:buFont typeface="Arial" panose="020B0604020202020204" pitchFamily="34" charset="0"/>
              <a:buChar char="•"/>
              <a:defRPr/>
            </a:pPr>
            <a:r>
              <a:rPr lang="de-DE" sz="1400" kern="0" dirty="0">
                <a:latin typeface="Arial"/>
              </a:rPr>
              <a:t>Beispielmodelle</a:t>
            </a:r>
            <a:r>
              <a:rPr kumimoji="0" lang="de-DE" sz="1400" b="0" i="0" u="none" strike="noStrike" kern="0" cap="none" spc="0" normalizeH="0" baseline="0" noProof="0" dirty="0">
                <a:ln>
                  <a:noFill/>
                </a:ln>
                <a:effectLst/>
                <a:uLnTx/>
                <a:uFillTx/>
                <a:latin typeface="Arial"/>
                <a:ea typeface="+mn-ea"/>
                <a:cs typeface="+mn-cs"/>
              </a:rPr>
              <a:t>:</a:t>
            </a:r>
            <a:r>
              <a:rPr lang="de-DE" sz="1400" kern="0" dirty="0">
                <a:latin typeface="Arial"/>
              </a:rPr>
              <a:t> </a:t>
            </a:r>
            <a:endParaRPr lang="de-DE" sz="1400" b="0" i="0" u="none" strike="noStrike" kern="0" cap="none" spc="0" normalizeH="0" baseline="0" noProof="0" dirty="0">
              <a:ln>
                <a:noFill/>
              </a:ln>
              <a:effectLst/>
              <a:uLnTx/>
              <a:uFillTx/>
              <a:latin typeface="Arial"/>
              <a:cs typeface="Arial"/>
            </a:endParaRPr>
          </a:p>
          <a:p>
            <a:pPr marL="742950" lvl="1" indent="-285750" fontAlgn="base">
              <a:lnSpc>
                <a:spcPct val="113000"/>
              </a:lnSpc>
              <a:spcBef>
                <a:spcPct val="0"/>
              </a:spcBef>
              <a:spcAft>
                <a:spcPct val="0"/>
              </a:spcAft>
              <a:buFont typeface="Arial" panose="020B0604020202020204" pitchFamily="34" charset="0"/>
              <a:buChar char="•"/>
              <a:defRPr/>
            </a:pPr>
            <a:r>
              <a:rPr lang="de-DE" sz="1400" kern="0" dirty="0">
                <a:latin typeface="Arial"/>
              </a:rPr>
              <a:t>datengetriebene Modelle</a:t>
            </a:r>
            <a:endParaRPr lang="de-DE" sz="1400" b="0" i="0" u="none" strike="noStrike" kern="0" cap="none" spc="0" normalizeH="0" baseline="0" noProof="0" dirty="0">
              <a:ln>
                <a:noFill/>
              </a:ln>
              <a:effectLst/>
              <a:uLnTx/>
              <a:uFillTx/>
              <a:latin typeface="Arial"/>
              <a:cs typeface="Arial"/>
            </a:endParaRPr>
          </a:p>
          <a:p>
            <a:pPr marL="742950" lvl="1" indent="-285750" fontAlgn="base">
              <a:lnSpc>
                <a:spcPct val="113000"/>
              </a:lnSpc>
              <a:spcBef>
                <a:spcPct val="0"/>
              </a:spcBef>
              <a:spcAft>
                <a:spcPct val="0"/>
              </a:spcAft>
              <a:buFont typeface="Arial" panose="020B0604020202020204" pitchFamily="34" charset="0"/>
              <a:buChar char="•"/>
              <a:defRPr/>
            </a:pPr>
            <a:r>
              <a:rPr lang="de-DE" sz="1400" kern="0" dirty="0">
                <a:latin typeface="Arial"/>
              </a:rPr>
              <a:t>Methoden des Maschinellen</a:t>
            </a:r>
            <a:r>
              <a:rPr kumimoji="0" lang="de-DE" sz="1400" b="0" i="0" u="none" strike="noStrike" kern="0" cap="none" spc="0" normalizeH="0" baseline="0" noProof="0" dirty="0">
                <a:ln>
                  <a:noFill/>
                </a:ln>
                <a:effectLst/>
                <a:uLnTx/>
                <a:uFillTx/>
                <a:latin typeface="Arial"/>
                <a:ea typeface="+mn-ea"/>
                <a:cs typeface="+mn-cs"/>
              </a:rPr>
              <a:t> </a:t>
            </a:r>
            <a:r>
              <a:rPr lang="de-DE" sz="1400" kern="0" dirty="0">
                <a:latin typeface="Arial"/>
              </a:rPr>
              <a:t>Lernens (ML)</a:t>
            </a:r>
            <a:endParaRPr lang="de-DE" sz="1400" b="0" i="0" u="none" strike="noStrike" kern="0" cap="none" spc="0" normalizeH="0" baseline="0" noProof="0" dirty="0">
              <a:ln>
                <a:noFill/>
              </a:ln>
              <a:effectLst/>
              <a:uLnTx/>
              <a:uFillTx/>
              <a:latin typeface="Arial"/>
              <a:cs typeface="Arial"/>
            </a:endParaRPr>
          </a:p>
          <a:p>
            <a:pPr marL="285750" marR="0" lvl="0" indent="-285750" defTabSz="914400" eaLnBrk="1" fontAlgn="base" latinLnBrk="0" hangingPunct="1">
              <a:lnSpc>
                <a:spcPct val="113000"/>
              </a:lnSpc>
              <a:spcBef>
                <a:spcPct val="0"/>
              </a:spcBef>
              <a:spcAft>
                <a:spcPct val="0"/>
              </a:spcAft>
              <a:buClrTx/>
              <a:buSzTx/>
              <a:buFont typeface="Arial" panose="020B0604020202020204" pitchFamily="34" charset="0"/>
              <a:buChar char="•"/>
              <a:tabLst/>
              <a:defRPr/>
            </a:pPr>
            <a:endParaRPr kumimoji="0" lang="de-DE" sz="1400" b="0" i="0" u="none" strike="noStrike" kern="0" cap="none" spc="0" normalizeH="0" baseline="0" noProof="0" dirty="0">
              <a:ln>
                <a:noFill/>
              </a:ln>
              <a:solidFill>
                <a:prstClr val="black"/>
              </a:solidFill>
              <a:effectLst/>
              <a:uLnTx/>
              <a:uFillTx/>
              <a:latin typeface="Arial"/>
              <a:ea typeface="+mn-ea"/>
              <a:cs typeface="+mn-cs"/>
            </a:endParaRPr>
          </a:p>
        </p:txBody>
      </p:sp>
      <p:sp>
        <p:nvSpPr>
          <p:cNvPr id="49" name="Rechteck 48"/>
          <p:cNvSpPr/>
          <p:nvPr/>
        </p:nvSpPr>
        <p:spPr>
          <a:xfrm>
            <a:off x="776785" y="4216400"/>
            <a:ext cx="5919230" cy="2200275"/>
          </a:xfrm>
          <a:prstGeom prst="rect">
            <a:avLst/>
          </a:prstGeom>
          <a:noFill/>
          <a:ln w="9525" cap="flat" cmpd="sng" algn="ctr">
            <a:solidFill>
              <a:srgbClr val="0065BD"/>
            </a:solidFill>
            <a:prstDash val="solid"/>
          </a:ln>
          <a:effectLst/>
        </p:spPr>
        <p:txBody>
          <a:bodyPr rot="0" spcFirstLastPara="0" vertOverflow="overflow" horzOverflow="overflow" vert="horz" wrap="square" lIns="91440" tIns="216000" rIns="91440" bIns="45720" numCol="1" spcCol="0" rtlCol="0" fromWordArt="0" anchor="t" anchorCtr="0" forceAA="0" compatLnSpc="1">
            <a:prstTxWarp prst="textNoShape">
              <a:avLst/>
            </a:prstTxWarp>
            <a:noAutofit/>
          </a:bodyPr>
          <a:lstStyle/>
          <a:p>
            <a:pPr marL="285750" marR="0" lvl="0" indent="-285750" defTabSz="914400" eaLnBrk="1" fontAlgn="base" latinLnBrk="0" hangingPunct="1">
              <a:lnSpc>
                <a:spcPct val="113000"/>
              </a:lnSpc>
              <a:spcBef>
                <a:spcPct val="0"/>
              </a:spcBef>
              <a:spcAft>
                <a:spcPct val="0"/>
              </a:spcAft>
              <a:buClrTx/>
              <a:buSzTx/>
              <a:buFont typeface="Arial" panose="020B0604020202020204" pitchFamily="34" charset="0"/>
              <a:buChar char="•"/>
              <a:tabLst/>
              <a:defRPr/>
            </a:pPr>
            <a:r>
              <a:rPr lang="de-DE" sz="1400" kern="0" dirty="0">
                <a:latin typeface="Arial"/>
                <a:cs typeface="Arial"/>
              </a:rPr>
              <a:t>Sensitivitätsanalyse</a:t>
            </a:r>
            <a:endParaRPr kumimoji="0" lang="de-DE" sz="1400" b="0" i="0" u="none" strike="noStrike" kern="0" cap="none" spc="0" normalizeH="0" baseline="0" noProof="0" dirty="0">
              <a:ln>
                <a:noFill/>
              </a:ln>
              <a:solidFill>
                <a:prstClr val="black"/>
              </a:solidFill>
              <a:effectLst/>
              <a:uLnTx/>
              <a:uFillTx/>
              <a:latin typeface="Arial"/>
              <a:ea typeface="+mn-ea"/>
              <a:cs typeface="+mn-cs"/>
            </a:endParaRPr>
          </a:p>
          <a:p>
            <a:pPr marL="285750" indent="-285750" fontAlgn="base">
              <a:lnSpc>
                <a:spcPct val="113000"/>
              </a:lnSpc>
              <a:spcBef>
                <a:spcPct val="0"/>
              </a:spcBef>
              <a:spcAft>
                <a:spcPct val="0"/>
              </a:spcAft>
              <a:buFont typeface="Arial" panose="020B0604020202020204" pitchFamily="34" charset="0"/>
              <a:buChar char="•"/>
              <a:defRPr/>
            </a:pPr>
            <a:r>
              <a:rPr lang="de-DE" sz="1400" b="1" u="sng" kern="0" dirty="0">
                <a:latin typeface="Arial"/>
              </a:rPr>
              <a:t>erfordert ein gültiges Modell</a:t>
            </a:r>
            <a:endParaRPr kumimoji="0" lang="de-DE" sz="1400" b="1" i="0" u="sng"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base" latinLnBrk="0" hangingPunct="1">
              <a:lnSpc>
                <a:spcPct val="113000"/>
              </a:lnSpc>
              <a:spcBef>
                <a:spcPct val="0"/>
              </a:spcBef>
              <a:spcAft>
                <a:spcPct val="0"/>
              </a:spcAft>
              <a:buClrTx/>
              <a:buSzTx/>
              <a:buFont typeface="Arial" panose="020B0604020202020204" pitchFamily="34" charset="0"/>
              <a:buChar char="•"/>
              <a:tabLst/>
              <a:defRPr/>
            </a:pPr>
            <a:endParaRPr kumimoji="0" lang="de-DE" sz="1400" b="0" i="0" u="none" strike="noStrike" kern="0" cap="none" spc="0" normalizeH="0" baseline="0" noProof="0" dirty="0">
              <a:ln>
                <a:noFill/>
              </a:ln>
              <a:solidFill>
                <a:prstClr val="black"/>
              </a:solidFill>
              <a:effectLst/>
              <a:uLnTx/>
              <a:uFillTx/>
              <a:latin typeface="Arial"/>
              <a:ea typeface="+mn-ea"/>
              <a:cs typeface="+mn-cs"/>
            </a:endParaRPr>
          </a:p>
          <a:p>
            <a:pPr marL="285750" indent="-285750" fontAlgn="base">
              <a:lnSpc>
                <a:spcPct val="113000"/>
              </a:lnSpc>
              <a:spcBef>
                <a:spcPct val="0"/>
              </a:spcBef>
              <a:spcAft>
                <a:spcPct val="0"/>
              </a:spcAft>
              <a:buFont typeface="Arial" panose="020B0604020202020204" pitchFamily="34" charset="0"/>
              <a:buChar char="•"/>
              <a:defRPr/>
            </a:pPr>
            <a:r>
              <a:rPr lang="de-DE" sz="1400" kern="0" dirty="0">
                <a:latin typeface="Arial"/>
              </a:rPr>
              <a:t>Beispielhafte Methode</a:t>
            </a:r>
            <a:r>
              <a:rPr kumimoji="0" lang="de-DE" sz="1400" b="0" i="0" u="none" strike="noStrike" kern="0" cap="none" spc="0" normalizeH="0" baseline="0" noProof="0" dirty="0">
                <a:ln>
                  <a:noFill/>
                </a:ln>
                <a:effectLst/>
                <a:uLnTx/>
                <a:uFillTx/>
                <a:latin typeface="Arial"/>
                <a:ea typeface="+mn-ea"/>
                <a:cs typeface="+mn-cs"/>
              </a:rPr>
              <a:t>:</a:t>
            </a:r>
            <a:endParaRPr lang="de-DE" sz="1400" b="0" i="0" u="none" strike="noStrike" kern="0" cap="none" spc="0" normalizeH="0" baseline="0" noProof="0" dirty="0">
              <a:ln>
                <a:noFill/>
              </a:ln>
              <a:effectLst/>
              <a:uLnTx/>
              <a:uFillTx/>
              <a:latin typeface="Arial"/>
              <a:cs typeface="Arial"/>
            </a:endParaRPr>
          </a:p>
          <a:p>
            <a:pPr marL="742950" marR="0" lvl="1" indent="-285750" defTabSz="914400" eaLnBrk="1" fontAlgn="base" latinLnBrk="0" hangingPunct="1">
              <a:lnSpc>
                <a:spcPct val="113000"/>
              </a:lnSpc>
              <a:spcBef>
                <a:spcPct val="0"/>
              </a:spcBef>
              <a:spcAft>
                <a:spcPct val="0"/>
              </a:spcAft>
              <a:buClrTx/>
              <a:buSzTx/>
              <a:buFont typeface="Arial" panose="020B0604020202020204" pitchFamily="34" charset="0"/>
              <a:buChar char="•"/>
              <a:tabLst/>
              <a:defRPr/>
            </a:pPr>
            <a:r>
              <a:rPr kumimoji="0" lang="de-DE" sz="1400" b="0" i="0" u="none" strike="noStrike" kern="0" cap="none" spc="0" normalizeH="0" baseline="0" noProof="0" dirty="0">
                <a:ln>
                  <a:noFill/>
                </a:ln>
                <a:effectLst/>
                <a:uLnTx/>
                <a:uFillTx/>
                <a:latin typeface="Arial"/>
                <a:ea typeface="+mn-ea"/>
                <a:cs typeface="+mn-cs"/>
              </a:rPr>
              <a:t>Sobol</a:t>
            </a:r>
            <a:r>
              <a:rPr lang="de-DE" sz="1400" kern="0" dirty="0">
                <a:latin typeface="Arial"/>
              </a:rPr>
              <a:t>‘-Analyse</a:t>
            </a:r>
            <a:endParaRPr lang="de-DE" sz="1400" b="0" i="0" u="none" strike="noStrike" kern="0" cap="none" spc="0" normalizeH="0" baseline="0" noProof="0" dirty="0">
              <a:ln>
                <a:noFill/>
              </a:ln>
              <a:effectLst/>
              <a:uLnTx/>
              <a:uFillTx/>
              <a:latin typeface="Arial"/>
              <a:cs typeface="Arial"/>
            </a:endParaRPr>
          </a:p>
          <a:p>
            <a:pPr marL="742950" marR="0" lvl="1" indent="-285750" defTabSz="914400" eaLnBrk="1" fontAlgn="base" latinLnBrk="0" hangingPunct="1">
              <a:lnSpc>
                <a:spcPct val="113000"/>
              </a:lnSpc>
              <a:spcBef>
                <a:spcPct val="0"/>
              </a:spcBef>
              <a:spcAft>
                <a:spcPct val="0"/>
              </a:spcAft>
              <a:buClrTx/>
              <a:buSzTx/>
              <a:buFont typeface="Arial" panose="020B0604020202020204" pitchFamily="34" charset="0"/>
              <a:buChar char="•"/>
              <a:tabLst/>
              <a:defRPr/>
            </a:pPr>
            <a:r>
              <a:rPr lang="de-DE" sz="1400" kern="0" dirty="0">
                <a:latin typeface="Arial"/>
              </a:rPr>
              <a:t>Shapley-Werte</a:t>
            </a:r>
            <a:endParaRPr kumimoji="0" lang="de-DE" sz="1400" b="0" i="0" u="none" strike="noStrike" kern="0" cap="none" spc="0" normalizeH="0" baseline="0" noProof="0" dirty="0">
              <a:ln>
                <a:noFill/>
              </a:ln>
              <a:solidFill>
                <a:prstClr val="black"/>
              </a:solidFill>
              <a:effectLst/>
              <a:uLnTx/>
              <a:uFillTx/>
              <a:latin typeface="Arial"/>
              <a:ea typeface="+mn-ea"/>
              <a:cs typeface="+mn-cs"/>
            </a:endParaRPr>
          </a:p>
        </p:txBody>
      </p:sp>
      <p:sp>
        <p:nvSpPr>
          <p:cNvPr id="50" name="Textfeld 49"/>
          <p:cNvSpPr txBox="1"/>
          <p:nvPr/>
        </p:nvSpPr>
        <p:spPr>
          <a:xfrm>
            <a:off x="1014910" y="1694666"/>
            <a:ext cx="4934043" cy="225062"/>
          </a:xfrm>
          <a:prstGeom prst="rect">
            <a:avLst/>
          </a:prstGeom>
          <a:solidFill>
            <a:sysClr val="window" lastClr="FFFFFF"/>
          </a:solidFill>
        </p:spPr>
        <p:txBody>
          <a:bodyPr wrap="none" lIns="0" tIns="0" rIns="0" bIns="0" rtlCol="0" anchor="t">
            <a:spAutoFit/>
          </a:bodyPr>
          <a:lstStyle/>
          <a:p>
            <a:pPr fontAlgn="base">
              <a:lnSpc>
                <a:spcPct val="114000"/>
              </a:lnSpc>
              <a:spcBef>
                <a:spcPct val="0"/>
              </a:spcBef>
              <a:spcAft>
                <a:spcPct val="0"/>
              </a:spcAft>
              <a:defRPr/>
            </a:pPr>
            <a:r>
              <a:rPr lang="de-DE" sz="1400" b="1" kern="0" dirty="0">
                <a:latin typeface="Arial"/>
                <a:ea typeface="Calibri"/>
                <a:cs typeface="Arial"/>
              </a:rPr>
              <a:t>Modellierung</a:t>
            </a:r>
            <a:r>
              <a:rPr lang="de-DE" sz="1400" b="1" kern="0" dirty="0">
                <a:latin typeface="Arial"/>
                <a:ea typeface="+mn-lt"/>
                <a:cs typeface="Arial"/>
              </a:rPr>
              <a:t> der Qualität auf Basis der Prozessparameter</a:t>
            </a:r>
            <a:endParaRPr lang="de-DE" sz="1400" b="1" i="0" u="none" strike="noStrike" kern="0" cap="none" spc="0" normalizeH="0" baseline="0" noProof="0" dirty="0">
              <a:ln>
                <a:noFill/>
              </a:ln>
              <a:effectLst/>
              <a:uLnTx/>
              <a:uFillTx/>
              <a:latin typeface="Arial"/>
              <a:ea typeface="+mn-lt"/>
              <a:cs typeface="Arial"/>
            </a:endParaRPr>
          </a:p>
        </p:txBody>
      </p:sp>
      <p:sp>
        <p:nvSpPr>
          <p:cNvPr id="51" name="Textfeld 50"/>
          <p:cNvSpPr txBox="1"/>
          <p:nvPr/>
        </p:nvSpPr>
        <p:spPr>
          <a:xfrm>
            <a:off x="1014910" y="4115132"/>
            <a:ext cx="2494273" cy="225062"/>
          </a:xfrm>
          <a:prstGeom prst="rect">
            <a:avLst/>
          </a:prstGeom>
          <a:solidFill>
            <a:sysClr val="window" lastClr="FFFFFF"/>
          </a:solidFill>
        </p:spPr>
        <p:txBody>
          <a:bodyPr wrap="none" lIns="0" tIns="0" rIns="0" bIns="0" rtlCol="0" anchor="t">
            <a:spAutoFit/>
          </a:bodyPr>
          <a:lstStyle/>
          <a:p>
            <a:pPr fontAlgn="base">
              <a:lnSpc>
                <a:spcPct val="114000"/>
              </a:lnSpc>
              <a:spcBef>
                <a:spcPct val="0"/>
              </a:spcBef>
              <a:spcAft>
                <a:spcPct val="0"/>
              </a:spcAft>
              <a:defRPr/>
            </a:pPr>
            <a:r>
              <a:rPr lang="de-DE" sz="1400" b="1" kern="0" dirty="0">
                <a:latin typeface="Arial"/>
                <a:cs typeface="Arial"/>
              </a:rPr>
              <a:t>Auswertung und Empfehlung</a:t>
            </a:r>
            <a:endParaRPr kumimoji="0" lang="de-DE" sz="1400" b="1" i="0" u="none" strike="noStrike" kern="0" cap="none" spc="0" normalizeH="0" baseline="0" noProof="0" dirty="0">
              <a:ln>
                <a:noFill/>
              </a:ln>
              <a:solidFill>
                <a:prstClr val="black"/>
              </a:solidFill>
              <a:effectLst/>
              <a:uLnTx/>
              <a:uFillTx/>
              <a:latin typeface="Arial"/>
              <a:cs typeface="Arial" charset="0"/>
            </a:endParaRPr>
          </a:p>
        </p:txBody>
      </p:sp>
      <p:sp>
        <p:nvSpPr>
          <p:cNvPr id="52" name="Rechteck 51"/>
          <p:cNvSpPr/>
          <p:nvPr/>
        </p:nvSpPr>
        <p:spPr>
          <a:xfrm>
            <a:off x="419099" y="1808163"/>
            <a:ext cx="357685" cy="2200275"/>
          </a:xfrm>
          <a:prstGeom prst="rect">
            <a:avLst/>
          </a:prstGeom>
          <a:solidFill>
            <a:srgbClr val="0065BD"/>
          </a:solidFill>
          <a:ln w="9525" cap="flat" cmpd="sng" algn="ctr">
            <a:solidFill>
              <a:srgbClr val="0065BD"/>
            </a:solidFill>
            <a:prstDash val="solid"/>
          </a:ln>
          <a:effectLst/>
        </p:spPr>
        <p:txBody>
          <a:bodyPr rot="0" spcFirstLastPara="0" vertOverflow="overflow" horzOverflow="overflow" vert="vert270" wrap="square" lIns="91440" tIns="21600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13000"/>
              </a:lnSpc>
              <a:spcBef>
                <a:spcPct val="0"/>
              </a:spcBef>
              <a:spcAft>
                <a:spcPct val="0"/>
              </a:spcAft>
              <a:buClrTx/>
              <a:buSzTx/>
              <a:buFontTx/>
              <a:buNone/>
              <a:tabLst/>
              <a:defRPr/>
            </a:pPr>
            <a:r>
              <a:rPr lang="de-DE" sz="1400" kern="0" dirty="0">
                <a:latin typeface="Arial"/>
              </a:rPr>
              <a:t>Schritt</a:t>
            </a:r>
            <a:r>
              <a:rPr kumimoji="0" lang="de-DE" sz="1400" b="0" i="0" u="none" strike="noStrike" kern="0" cap="none" spc="0" normalizeH="0" baseline="0" noProof="0" dirty="0">
                <a:ln>
                  <a:noFill/>
                </a:ln>
                <a:effectLst/>
                <a:uLnTx/>
                <a:uFillTx/>
                <a:latin typeface="Arial"/>
                <a:ea typeface="+mn-ea"/>
                <a:cs typeface="+mn-cs"/>
              </a:rPr>
              <a:t> 1</a:t>
            </a:r>
          </a:p>
        </p:txBody>
      </p:sp>
      <p:sp>
        <p:nvSpPr>
          <p:cNvPr id="53" name="Rechteck 52"/>
          <p:cNvSpPr/>
          <p:nvPr/>
        </p:nvSpPr>
        <p:spPr>
          <a:xfrm>
            <a:off x="419099" y="4220085"/>
            <a:ext cx="357685" cy="2200275"/>
          </a:xfrm>
          <a:prstGeom prst="rect">
            <a:avLst/>
          </a:prstGeom>
          <a:solidFill>
            <a:srgbClr val="0065BD"/>
          </a:solidFill>
          <a:ln w="9525" cap="flat" cmpd="sng" algn="ctr">
            <a:solidFill>
              <a:srgbClr val="0065BD"/>
            </a:solidFill>
            <a:prstDash val="solid"/>
          </a:ln>
          <a:effectLst/>
        </p:spPr>
        <p:txBody>
          <a:bodyPr rot="0" spcFirstLastPara="0" vertOverflow="overflow" horzOverflow="overflow" vert="vert270" wrap="square" lIns="91440" tIns="21600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13000"/>
              </a:lnSpc>
              <a:spcBef>
                <a:spcPct val="0"/>
              </a:spcBef>
              <a:spcAft>
                <a:spcPct val="0"/>
              </a:spcAft>
              <a:buClrTx/>
              <a:buSzTx/>
              <a:buFontTx/>
              <a:buNone/>
              <a:tabLst/>
              <a:defRPr/>
            </a:pPr>
            <a:r>
              <a:rPr lang="de-DE" sz="1400" kern="0" dirty="0">
                <a:latin typeface="Arial"/>
              </a:rPr>
              <a:t>Schritt</a:t>
            </a:r>
            <a:r>
              <a:rPr kumimoji="0" lang="de-DE" sz="1400" b="0" i="0" u="none" strike="noStrike" kern="0" cap="none" spc="0" normalizeH="0" baseline="0" noProof="0" dirty="0">
                <a:ln>
                  <a:noFill/>
                </a:ln>
                <a:effectLst/>
                <a:uLnTx/>
                <a:uFillTx/>
                <a:latin typeface="Arial"/>
                <a:ea typeface="+mn-ea"/>
                <a:cs typeface="+mn-cs"/>
              </a:rPr>
              <a:t> 2</a:t>
            </a:r>
          </a:p>
        </p:txBody>
      </p:sp>
      <p:sp>
        <p:nvSpPr>
          <p:cNvPr id="54" name="Textplatzhalter 2"/>
          <p:cNvSpPr txBox="1">
            <a:spLocks/>
          </p:cNvSpPr>
          <p:nvPr/>
        </p:nvSpPr>
        <p:spPr>
          <a:xfrm>
            <a:off x="425455" y="1237737"/>
            <a:ext cx="9023348" cy="301504"/>
          </a:xfrm>
          <a:prstGeom prst="rect">
            <a:avLst/>
          </a:prstGeom>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lnSpc>
                <a:spcPct val="114000"/>
              </a:lnSpc>
              <a:spcBef>
                <a:spcPct val="0"/>
              </a:spcBef>
              <a:spcAft>
                <a:spcPct val="0"/>
              </a:spcAft>
              <a:defRPr lang="de-DE" sz="1600" kern="1200" baseline="0" noProof="0" dirty="0" smtClean="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14000"/>
              </a:lnSpc>
              <a:spcBef>
                <a:spcPct val="0"/>
              </a:spcBef>
              <a:spcAft>
                <a:spcPct val="0"/>
              </a:spcAft>
              <a:buClrTx/>
              <a:buSzTx/>
              <a:buFontTx/>
              <a:buNone/>
              <a:tabLst/>
              <a:defRPr/>
            </a:pPr>
            <a:r>
              <a:rPr lang="en-US" dirty="0" err="1">
                <a:latin typeface="Arial"/>
              </a:rPr>
              <a:t>Vorhersagemodell</a:t>
            </a:r>
            <a:r>
              <a:rPr lang="en-US" dirty="0">
                <a:latin typeface="Arial"/>
              </a:rPr>
              <a:t>: </a:t>
            </a:r>
            <a:r>
              <a:rPr lang="en-US" dirty="0" err="1">
                <a:latin typeface="Arial"/>
              </a:rPr>
              <a:t>Methode</a:t>
            </a:r>
            <a:r>
              <a:rPr kumimoji="0" lang="en-US" sz="1600" b="0" i="0" u="none" strike="noStrike" kern="1200" cap="none" spc="0" normalizeH="0" baseline="0" noProof="0" dirty="0">
                <a:ln>
                  <a:noFill/>
                </a:ln>
                <a:effectLst/>
                <a:uLnTx/>
                <a:uFillTx/>
                <a:latin typeface="Arial"/>
                <a:ea typeface="+mn-ea"/>
                <a:cs typeface="+mn-cs"/>
              </a:rPr>
              <a:t> (TUM)</a:t>
            </a:r>
          </a:p>
        </p:txBody>
      </p:sp>
      <p:sp>
        <p:nvSpPr>
          <p:cNvPr id="5" name="3 Rectángulo">
            <a:extLst>
              <a:ext uri="{FF2B5EF4-FFF2-40B4-BE49-F238E27FC236}">
                <a16:creationId xmlns:a16="http://schemas.microsoft.com/office/drawing/2014/main" id="{B445B465-4E0F-A5A2-52DC-07B0F919CEFE}"/>
              </a:ext>
            </a:extLst>
          </p:cNvPr>
          <p:cNvSpPr/>
          <p:nvPr/>
        </p:nvSpPr>
        <p:spPr>
          <a:xfrm>
            <a:off x="6392849" y="217566"/>
            <a:ext cx="2781339" cy="584775"/>
          </a:xfrm>
          <a:prstGeom prst="rect">
            <a:avLst/>
          </a:prstGeom>
        </p:spPr>
        <p:txBody>
          <a:bodyPr wrap="none">
            <a:spAutoFit/>
          </a:bodyPr>
          <a:lstStyle/>
          <a:p>
            <a:r>
              <a:rPr lang="en-US" sz="3200" b="1" dirty="0">
                <a:solidFill>
                  <a:schemeClr val="bg1"/>
                </a:solidFill>
                <a:latin typeface="Arial" panose="020B0604020202020204" pitchFamily="34" charset="0"/>
                <a:cs typeface="Arial" panose="020B0604020202020204" pitchFamily="34" charset="0"/>
              </a:rPr>
              <a:t>HOE Training</a:t>
            </a:r>
          </a:p>
        </p:txBody>
      </p:sp>
      <p:sp>
        <p:nvSpPr>
          <p:cNvPr id="6" name="3 Rectángulo">
            <a:extLst>
              <a:ext uri="{FF2B5EF4-FFF2-40B4-BE49-F238E27FC236}">
                <a16:creationId xmlns:a16="http://schemas.microsoft.com/office/drawing/2014/main" id="{1297A63E-E64A-35A9-E223-520EA0828642}"/>
              </a:ext>
            </a:extLst>
          </p:cNvPr>
          <p:cNvSpPr/>
          <p:nvPr/>
        </p:nvSpPr>
        <p:spPr>
          <a:xfrm>
            <a:off x="9417927" y="343979"/>
            <a:ext cx="1236236" cy="369332"/>
          </a:xfrm>
          <a:prstGeom prst="rect">
            <a:avLst/>
          </a:prstGeom>
        </p:spPr>
        <p:txBody>
          <a:bodyPr wrap="none" lIns="91440" tIns="45720" rIns="91440" bIns="45720" anchor="t">
            <a:spAutoFit/>
          </a:bodyPr>
          <a:lstStyle/>
          <a:p>
            <a:r>
              <a:rPr lang="en-US" b="1" dirty="0">
                <a:solidFill>
                  <a:schemeClr val="bg1"/>
                </a:solidFill>
                <a:latin typeface="Arial"/>
                <a:cs typeface="Arial"/>
              </a:rPr>
              <a:t>Juni 2023</a:t>
            </a:r>
          </a:p>
        </p:txBody>
      </p:sp>
      <p:cxnSp>
        <p:nvCxnSpPr>
          <p:cNvPr id="7" name="Connettore diritto 19">
            <a:extLst>
              <a:ext uri="{FF2B5EF4-FFF2-40B4-BE49-F238E27FC236}">
                <a16:creationId xmlns:a16="http://schemas.microsoft.com/office/drawing/2014/main" id="{D9B2B232-45BF-8723-3FD5-F1334787A897}"/>
              </a:ext>
            </a:extLst>
          </p:cNvPr>
          <p:cNvCxnSpPr>
            <a:cxnSpLocks/>
          </p:cNvCxnSpPr>
          <p:nvPr/>
        </p:nvCxnSpPr>
        <p:spPr>
          <a:xfrm>
            <a:off x="9337251" y="363421"/>
            <a:ext cx="0" cy="2930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894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6"/>
          <p:cNvSpPr/>
          <p:nvPr/>
        </p:nvSpPr>
        <p:spPr>
          <a:xfrm>
            <a:off x="425455" y="1922069"/>
            <a:ext cx="5919230" cy="2345069"/>
          </a:xfrm>
          <a:prstGeom prst="rect">
            <a:avLst/>
          </a:prstGeom>
          <a:noFill/>
          <a:ln w="9525" cap="flat" cmpd="sng" algn="ctr">
            <a:solidFill>
              <a:srgbClr val="0065BD"/>
            </a:solidFill>
            <a:prstDash val="solid"/>
          </a:ln>
          <a:effectLst/>
        </p:spPr>
        <p:txBody>
          <a:bodyPr rot="0" spcFirstLastPara="0" vertOverflow="overflow" horzOverflow="overflow" vert="horz" wrap="square" lIns="91440" tIns="216000" rIns="91440" bIns="45720" numCol="1" spcCol="0" rtlCol="0" fromWordArt="0" anchor="t" anchorCtr="0" forceAA="0" compatLnSpc="1">
            <a:prstTxWarp prst="textNoShape">
              <a:avLst/>
            </a:prstTxWarp>
            <a:noAutofit/>
          </a:bodyPr>
          <a:lstStyle/>
          <a:p>
            <a:pPr marL="285750" marR="0" lvl="0" indent="-285750" defTabSz="914400" eaLnBrk="1" fontAlgn="base" latinLnBrk="0" hangingPunct="1">
              <a:lnSpc>
                <a:spcPct val="113000"/>
              </a:lnSpc>
              <a:spcBef>
                <a:spcPct val="0"/>
              </a:spcBef>
              <a:spcAft>
                <a:spcPct val="0"/>
              </a:spcAft>
              <a:buClrTx/>
              <a:buSzTx/>
              <a:buFont typeface="Arial" panose="020B0604020202020204" pitchFamily="34" charset="0"/>
              <a:buChar char="•"/>
              <a:tabLst/>
              <a:defRPr/>
            </a:pPr>
            <a:r>
              <a:rPr kumimoji="0" lang="de-DE" sz="1400" b="0" i="0" u="none" strike="noStrike" kern="0" cap="none" spc="0" normalizeH="0" baseline="0" noProof="0" dirty="0" err="1">
                <a:ln>
                  <a:noFill/>
                </a:ln>
                <a:solidFill>
                  <a:prstClr val="black"/>
                </a:solidFill>
                <a:effectLst/>
                <a:uLnTx/>
                <a:uFillTx/>
                <a:latin typeface="Arial"/>
                <a:ea typeface="+mn-ea"/>
                <a:cs typeface="+mn-cs"/>
              </a:rPr>
              <a:t>Grundierer_PlattenabstandEinlauf</a:t>
            </a:r>
            <a:endParaRPr kumimoji="0" lang="de-DE" sz="14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base" latinLnBrk="0" hangingPunct="1">
              <a:lnSpc>
                <a:spcPct val="113000"/>
              </a:lnSpc>
              <a:spcBef>
                <a:spcPct val="0"/>
              </a:spcBef>
              <a:spcAft>
                <a:spcPct val="0"/>
              </a:spcAft>
              <a:buClrTx/>
              <a:buSzTx/>
              <a:buFont typeface="Arial" panose="020B0604020202020204" pitchFamily="34" charset="0"/>
              <a:buChar char="•"/>
              <a:tabLst/>
              <a:defRPr/>
            </a:pPr>
            <a:r>
              <a:rPr kumimoji="0" lang="de-DE" sz="1400" b="0" i="0" u="none" strike="noStrike" kern="0" cap="none" spc="0" normalizeH="0" baseline="0" noProof="0" dirty="0" err="1">
                <a:ln>
                  <a:noFill/>
                </a:ln>
                <a:solidFill>
                  <a:prstClr val="black"/>
                </a:solidFill>
                <a:effectLst/>
                <a:uLnTx/>
                <a:uFillTx/>
                <a:latin typeface="Arial"/>
                <a:ea typeface="+mn-ea"/>
                <a:cs typeface="+mn-cs"/>
              </a:rPr>
              <a:t>Grundierer_PlattenabstandAuslauf</a:t>
            </a:r>
            <a:endParaRPr kumimoji="0" lang="de-DE" sz="14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base" latinLnBrk="0" hangingPunct="1">
              <a:lnSpc>
                <a:spcPct val="113000"/>
              </a:lnSpc>
              <a:spcBef>
                <a:spcPct val="0"/>
              </a:spcBef>
              <a:spcAft>
                <a:spcPct val="0"/>
              </a:spcAft>
              <a:buClrTx/>
              <a:buSzTx/>
              <a:buFont typeface="Arial" panose="020B0604020202020204" pitchFamily="34" charset="0"/>
              <a:buChar char="•"/>
              <a:tabLst/>
              <a:defRPr/>
            </a:pPr>
            <a:r>
              <a:rPr kumimoji="0" lang="de-DE" sz="1400" b="0" i="0" u="none" strike="noStrike" kern="0" cap="none" spc="0" normalizeH="0" baseline="0" noProof="0" dirty="0" err="1">
                <a:ln>
                  <a:noFill/>
                </a:ln>
                <a:solidFill>
                  <a:prstClr val="black"/>
                </a:solidFill>
                <a:effectLst/>
                <a:uLnTx/>
                <a:uFillTx/>
                <a:latin typeface="Arial"/>
                <a:ea typeface="+mn-ea"/>
                <a:cs typeface="+mn-cs"/>
              </a:rPr>
              <a:t>Grundierer_StreutrichterStreuspalt</a:t>
            </a:r>
            <a:endParaRPr kumimoji="0" lang="de-DE" sz="14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base" latinLnBrk="0" hangingPunct="1">
              <a:lnSpc>
                <a:spcPct val="113000"/>
              </a:lnSpc>
              <a:spcBef>
                <a:spcPct val="0"/>
              </a:spcBef>
              <a:spcAft>
                <a:spcPct val="0"/>
              </a:spcAft>
              <a:buClrTx/>
              <a:buSzTx/>
              <a:buFont typeface="Arial" panose="020B0604020202020204" pitchFamily="34" charset="0"/>
              <a:buChar char="•"/>
              <a:tabLst/>
              <a:defRPr/>
            </a:pPr>
            <a:r>
              <a:rPr kumimoji="0" lang="de-DE" sz="1400" b="0" i="0" u="none" strike="noStrike" kern="0" cap="none" spc="0" normalizeH="0" baseline="0" noProof="0" dirty="0" err="1">
                <a:ln>
                  <a:noFill/>
                </a:ln>
                <a:solidFill>
                  <a:prstClr val="black"/>
                </a:solidFill>
                <a:effectLst/>
                <a:uLnTx/>
                <a:uFillTx/>
                <a:latin typeface="Arial"/>
                <a:ea typeface="+mn-ea"/>
                <a:cs typeface="+mn-cs"/>
              </a:rPr>
              <a:t>Grundierer_TrafoFrequenz</a:t>
            </a:r>
            <a:endParaRPr kumimoji="0" lang="de-DE" sz="14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base" latinLnBrk="0" hangingPunct="1">
              <a:lnSpc>
                <a:spcPct val="113000"/>
              </a:lnSpc>
              <a:spcBef>
                <a:spcPct val="0"/>
              </a:spcBef>
              <a:spcAft>
                <a:spcPct val="0"/>
              </a:spcAft>
              <a:buClrTx/>
              <a:buSzTx/>
              <a:buFont typeface="Arial" panose="020B0604020202020204" pitchFamily="34" charset="0"/>
              <a:buChar char="•"/>
              <a:tabLst/>
              <a:defRPr/>
            </a:pPr>
            <a:r>
              <a:rPr kumimoji="0" lang="de-DE" sz="1400" b="0" i="0" u="none" strike="noStrike" kern="0" cap="none" spc="0" normalizeH="0" baseline="0" noProof="0" dirty="0" err="1">
                <a:ln>
                  <a:noFill/>
                </a:ln>
                <a:solidFill>
                  <a:prstClr val="black"/>
                </a:solidFill>
                <a:effectLst/>
                <a:uLnTx/>
                <a:uFillTx/>
                <a:latin typeface="Arial"/>
                <a:ea typeface="+mn-ea"/>
                <a:cs typeface="+mn-cs"/>
              </a:rPr>
              <a:t>Grundierer_TrafoSpannung</a:t>
            </a:r>
            <a:endParaRPr kumimoji="0" lang="de-DE" sz="14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base" latinLnBrk="0" hangingPunct="1">
              <a:lnSpc>
                <a:spcPct val="113000"/>
              </a:lnSpc>
              <a:spcBef>
                <a:spcPct val="0"/>
              </a:spcBef>
              <a:spcAft>
                <a:spcPct val="0"/>
              </a:spcAft>
              <a:buClrTx/>
              <a:buSzTx/>
              <a:buFont typeface="Arial" panose="020B0604020202020204" pitchFamily="34" charset="0"/>
              <a:buChar char="•"/>
              <a:tabLst/>
              <a:defRPr/>
            </a:pPr>
            <a:r>
              <a:rPr kumimoji="0" lang="de-DE" sz="1400" b="0" i="0" u="none" strike="noStrike" kern="0" cap="none" spc="0" normalizeH="0" baseline="0" noProof="0" dirty="0" err="1">
                <a:ln>
                  <a:noFill/>
                </a:ln>
                <a:solidFill>
                  <a:prstClr val="black"/>
                </a:solidFill>
                <a:effectLst/>
                <a:uLnTx/>
                <a:uFillTx/>
                <a:latin typeface="Arial"/>
                <a:ea typeface="+mn-ea"/>
                <a:cs typeface="+mn-cs"/>
              </a:rPr>
              <a:t>Grundierer_TrafoStromstärke</a:t>
            </a:r>
            <a:endParaRPr kumimoji="0" lang="de-DE" sz="14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base" latinLnBrk="0" hangingPunct="1">
              <a:lnSpc>
                <a:spcPct val="113000"/>
              </a:lnSpc>
              <a:spcBef>
                <a:spcPct val="0"/>
              </a:spcBef>
              <a:spcAft>
                <a:spcPct val="0"/>
              </a:spcAft>
              <a:buClrTx/>
              <a:buSzTx/>
              <a:buFont typeface="Arial" panose="020B0604020202020204" pitchFamily="34" charset="0"/>
              <a:buChar char="•"/>
              <a:tabLst/>
              <a:defRPr/>
            </a:pPr>
            <a:r>
              <a:rPr kumimoji="0" lang="de-DE" sz="1400" b="0" i="0" u="none" strike="noStrike" kern="0" cap="none" spc="0" normalizeH="0" baseline="0" noProof="0" dirty="0" err="1">
                <a:ln>
                  <a:noFill/>
                </a:ln>
                <a:solidFill>
                  <a:prstClr val="black"/>
                </a:solidFill>
                <a:effectLst/>
                <a:uLnTx/>
                <a:uFillTx/>
                <a:latin typeface="Arial"/>
                <a:ea typeface="+mn-ea"/>
                <a:cs typeface="+mn-cs"/>
              </a:rPr>
              <a:t>ElsyGrundierer_GL_IstMittel</a:t>
            </a:r>
            <a:endParaRPr kumimoji="0" lang="de-DE" sz="14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base" latinLnBrk="0" hangingPunct="1">
              <a:lnSpc>
                <a:spcPct val="113000"/>
              </a:lnSpc>
              <a:spcBef>
                <a:spcPct val="0"/>
              </a:spcBef>
              <a:spcAft>
                <a:spcPct val="0"/>
              </a:spcAft>
              <a:buClrTx/>
              <a:buSzTx/>
              <a:buFont typeface="Arial" panose="020B0604020202020204" pitchFamily="34" charset="0"/>
              <a:buChar char="•"/>
              <a:tabLst/>
              <a:defRPr/>
            </a:pPr>
            <a:r>
              <a:rPr kumimoji="0" lang="de-DE" sz="1400" b="0" i="0" u="none" strike="noStrike" kern="0" cap="none" spc="0" normalizeH="0" baseline="0" noProof="0" dirty="0" err="1">
                <a:ln>
                  <a:noFill/>
                </a:ln>
                <a:solidFill>
                  <a:prstClr val="black"/>
                </a:solidFill>
                <a:effectLst/>
                <a:uLnTx/>
                <a:uFillTx/>
                <a:latin typeface="Arial"/>
                <a:ea typeface="+mn-ea"/>
                <a:cs typeface="+mn-cs"/>
              </a:rPr>
              <a:t>Grundierer_Kornfeuchte</a:t>
            </a:r>
            <a:endParaRPr kumimoji="0" lang="de-DE" sz="14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base" latinLnBrk="0" hangingPunct="1">
              <a:lnSpc>
                <a:spcPct val="113000"/>
              </a:lnSpc>
              <a:spcBef>
                <a:spcPct val="0"/>
              </a:spcBef>
              <a:spcAft>
                <a:spcPct val="0"/>
              </a:spcAft>
              <a:buClrTx/>
              <a:buSzTx/>
              <a:buFont typeface="Arial" panose="020B0604020202020204" pitchFamily="34" charset="0"/>
              <a:buChar char="•"/>
              <a:tabLst/>
              <a:defRPr/>
            </a:pPr>
            <a:endParaRPr kumimoji="0" lang="de-DE" sz="14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base" latinLnBrk="0" hangingPunct="1">
              <a:lnSpc>
                <a:spcPct val="113000"/>
              </a:lnSpc>
              <a:spcBef>
                <a:spcPct val="0"/>
              </a:spcBef>
              <a:spcAft>
                <a:spcPct val="0"/>
              </a:spcAft>
              <a:buClrTx/>
              <a:buSzTx/>
              <a:buFont typeface="Arial" panose="020B0604020202020204" pitchFamily="34" charset="0"/>
              <a:buChar char="•"/>
              <a:tabLst/>
              <a:defRPr/>
            </a:pPr>
            <a:endParaRPr kumimoji="0" lang="de-DE" sz="1400" b="0" i="0" u="none" strike="noStrike" kern="0" cap="none" spc="0" normalizeH="0" baseline="0" noProof="0" dirty="0">
              <a:ln>
                <a:noFill/>
              </a:ln>
              <a:solidFill>
                <a:prstClr val="black"/>
              </a:solidFill>
              <a:effectLst/>
              <a:uLnTx/>
              <a:uFillTx/>
              <a:latin typeface="Arial"/>
              <a:ea typeface="+mn-ea"/>
              <a:cs typeface="+mn-cs"/>
            </a:endParaRPr>
          </a:p>
        </p:txBody>
      </p:sp>
      <p:sp>
        <p:nvSpPr>
          <p:cNvPr id="28" name="Rechteck 27"/>
          <p:cNvSpPr/>
          <p:nvPr/>
        </p:nvSpPr>
        <p:spPr>
          <a:xfrm>
            <a:off x="419100" y="5712562"/>
            <a:ext cx="5919230" cy="704113"/>
          </a:xfrm>
          <a:prstGeom prst="rect">
            <a:avLst/>
          </a:prstGeom>
          <a:noFill/>
          <a:ln w="9525" cap="flat" cmpd="sng" algn="ctr">
            <a:solidFill>
              <a:srgbClr val="0065BD"/>
            </a:solidFill>
            <a:prstDash val="solid"/>
          </a:ln>
          <a:effectLst/>
        </p:spPr>
        <p:txBody>
          <a:bodyPr rot="0" spcFirstLastPara="0" vertOverflow="overflow" horzOverflow="overflow" vert="horz" wrap="square" lIns="91440" tIns="216000" rIns="91440" bIns="45720" numCol="1" spcCol="0" rtlCol="0" fromWordArt="0" anchor="t" anchorCtr="0" forceAA="0" compatLnSpc="1">
            <a:prstTxWarp prst="textNoShape">
              <a:avLst/>
            </a:prstTxWarp>
            <a:noAutofit/>
          </a:bodyPr>
          <a:lstStyle/>
          <a:p>
            <a:pPr marL="285750" marR="0" lvl="0" indent="-285750" defTabSz="914400" eaLnBrk="1" fontAlgn="base" latinLnBrk="0" hangingPunct="1">
              <a:lnSpc>
                <a:spcPct val="113000"/>
              </a:lnSpc>
              <a:spcBef>
                <a:spcPct val="0"/>
              </a:spcBef>
              <a:spcAft>
                <a:spcPct val="0"/>
              </a:spcAft>
              <a:buClrTx/>
              <a:buSzTx/>
              <a:buFont typeface="Arial" panose="020B0604020202020204" pitchFamily="34" charset="0"/>
              <a:buChar char="•"/>
              <a:tabLst/>
              <a:defRPr/>
            </a:pPr>
            <a:r>
              <a:rPr kumimoji="0" lang="de-DE" sz="1400" b="0" i="0" u="none" strike="noStrike" kern="0" cap="none" spc="0" normalizeH="0" baseline="0" noProof="0" dirty="0" err="1">
                <a:ln>
                  <a:noFill/>
                </a:ln>
                <a:solidFill>
                  <a:prstClr val="black"/>
                </a:solidFill>
                <a:effectLst/>
                <a:uLnTx/>
                <a:uFillTx/>
                <a:latin typeface="Arial"/>
                <a:ea typeface="+mn-ea"/>
                <a:cs typeface="+mn-cs"/>
              </a:rPr>
              <a:t>ElsyGrundierer_KORN_IstMittel</a:t>
            </a:r>
            <a:endParaRPr kumimoji="0" lang="de-DE" sz="14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base" latinLnBrk="0" hangingPunct="1">
              <a:lnSpc>
                <a:spcPct val="113000"/>
              </a:lnSpc>
              <a:spcBef>
                <a:spcPct val="0"/>
              </a:spcBef>
              <a:spcAft>
                <a:spcPct val="0"/>
              </a:spcAft>
              <a:buClrTx/>
              <a:buSzTx/>
              <a:buFont typeface="Arial" panose="020B0604020202020204" pitchFamily="34" charset="0"/>
              <a:buChar char="•"/>
              <a:tabLst/>
              <a:defRPr/>
            </a:pPr>
            <a:endParaRPr kumimoji="0" lang="de-DE" sz="1400" b="0" i="0" u="none" strike="noStrike" kern="0" cap="none" spc="0" normalizeH="0" baseline="0" noProof="0" dirty="0">
              <a:ln>
                <a:noFill/>
              </a:ln>
              <a:solidFill>
                <a:prstClr val="black"/>
              </a:solidFill>
              <a:effectLst/>
              <a:uLnTx/>
              <a:uFillTx/>
              <a:latin typeface="Arial"/>
              <a:ea typeface="+mn-ea"/>
              <a:cs typeface="+mn-cs"/>
            </a:endParaRPr>
          </a:p>
        </p:txBody>
      </p:sp>
      <p:sp>
        <p:nvSpPr>
          <p:cNvPr id="29" name="Textfeld 28"/>
          <p:cNvSpPr txBox="1"/>
          <p:nvPr/>
        </p:nvSpPr>
        <p:spPr>
          <a:xfrm>
            <a:off x="657225" y="5599064"/>
            <a:ext cx="804707" cy="225062"/>
          </a:xfrm>
          <a:prstGeom prst="rect">
            <a:avLst/>
          </a:prstGeom>
          <a:solidFill>
            <a:sysClr val="window" lastClr="FFFFFF"/>
          </a:solidFill>
        </p:spPr>
        <p:txBody>
          <a:bodyPr wrap="none" lIns="0" tIns="0" rIns="0" bIns="0" rtlCol="0" anchor="t">
            <a:spAutoFit/>
          </a:bodyPr>
          <a:lstStyle/>
          <a:p>
            <a:pPr marL="0" marR="0" lvl="0" indent="0" defTabSz="914400" eaLnBrk="1" fontAlgn="base" latinLnBrk="0" hangingPunct="1">
              <a:lnSpc>
                <a:spcPct val="114000"/>
              </a:lnSpc>
              <a:spcBef>
                <a:spcPct val="0"/>
              </a:spcBef>
              <a:spcAft>
                <a:spcPct val="0"/>
              </a:spcAft>
              <a:buClrTx/>
              <a:buSzTx/>
              <a:buFontTx/>
              <a:buNone/>
              <a:tabLst/>
              <a:defRPr/>
            </a:pPr>
            <a:r>
              <a:rPr lang="de-DE" sz="1400" b="1" kern="0" dirty="0">
                <a:latin typeface="Arial"/>
                <a:cs typeface="Arial"/>
              </a:rPr>
              <a:t>Zielgröße</a:t>
            </a:r>
            <a:endParaRPr lang="de-DE" sz="1400" b="1" i="0" u="none" strike="noStrike" kern="0" cap="none" spc="0" normalizeH="0" baseline="0" noProof="0" dirty="0">
              <a:ln>
                <a:noFill/>
              </a:ln>
              <a:effectLst/>
              <a:uLnTx/>
              <a:uFillTx/>
              <a:latin typeface="Arial"/>
              <a:cs typeface="Arial" charset="0"/>
            </a:endParaRPr>
          </a:p>
        </p:txBody>
      </p:sp>
      <p:sp>
        <p:nvSpPr>
          <p:cNvPr id="30" name="Textfeld 29"/>
          <p:cNvSpPr txBox="1"/>
          <p:nvPr/>
        </p:nvSpPr>
        <p:spPr>
          <a:xfrm>
            <a:off x="663580" y="1793922"/>
            <a:ext cx="1410643" cy="225062"/>
          </a:xfrm>
          <a:prstGeom prst="rect">
            <a:avLst/>
          </a:prstGeom>
          <a:solidFill>
            <a:sysClr val="window" lastClr="FFFFFF"/>
          </a:solidFill>
        </p:spPr>
        <p:txBody>
          <a:bodyPr wrap="none" lIns="0" tIns="0" rIns="0" bIns="0" rtlCol="0" anchor="t">
            <a:spAutoFit/>
          </a:bodyPr>
          <a:lstStyle/>
          <a:p>
            <a:pPr marL="0" marR="0" lvl="0" indent="0" defTabSz="914400" eaLnBrk="1" fontAlgn="base" latinLnBrk="0" hangingPunct="1">
              <a:lnSpc>
                <a:spcPct val="114000"/>
              </a:lnSpc>
              <a:spcBef>
                <a:spcPct val="0"/>
              </a:spcBef>
              <a:spcAft>
                <a:spcPct val="0"/>
              </a:spcAft>
              <a:buClrTx/>
              <a:buSzTx/>
              <a:buFontTx/>
              <a:buNone/>
              <a:tabLst/>
              <a:defRPr/>
            </a:pPr>
            <a:r>
              <a:rPr lang="de-DE" sz="1400" b="1" kern="0" dirty="0">
                <a:latin typeface="Arial"/>
                <a:cs typeface="Arial"/>
              </a:rPr>
              <a:t>Eingangsgrößen</a:t>
            </a:r>
            <a:endParaRPr lang="de-DE" sz="1400" b="1" i="0" u="none" strike="noStrike" kern="0" cap="none" spc="0" normalizeH="0" baseline="0" noProof="0" dirty="0">
              <a:ln>
                <a:noFill/>
              </a:ln>
              <a:effectLst/>
              <a:uLnTx/>
              <a:uFillTx/>
              <a:latin typeface="Arial"/>
              <a:cs typeface="Arial" charset="0"/>
            </a:endParaRPr>
          </a:p>
        </p:txBody>
      </p:sp>
      <mc:AlternateContent xmlns:mc="http://schemas.openxmlformats.org/markup-compatibility/2006" xmlns:a14="http://schemas.microsoft.com/office/drawing/2010/main">
        <mc:Choice Requires="a14">
          <p:sp>
            <p:nvSpPr>
              <p:cNvPr id="31" name="Textfeld 30"/>
              <p:cNvSpPr txBox="1"/>
              <p:nvPr/>
            </p:nvSpPr>
            <p:spPr>
              <a:xfrm>
                <a:off x="2802934" y="4810311"/>
                <a:ext cx="741934" cy="245580"/>
              </a:xfrm>
              <a:prstGeom prst="rect">
                <a:avLst/>
              </a:prstGeom>
              <a:noFill/>
            </p:spPr>
            <p:txBody>
              <a:bodyPr wrap="none" lIns="0" tIns="0" rIns="0" bIns="0" rtlCol="0">
                <a:spAutoFit/>
              </a:bodyPr>
              <a:lstStyle/>
              <a:p>
                <a:pPr fontAlgn="base">
                  <a:lnSpc>
                    <a:spcPct val="114000"/>
                  </a:lnSpc>
                  <a:spcBef>
                    <a:spcPct val="0"/>
                  </a:spcBef>
                  <a:spcAft>
                    <a:spcPct val="0"/>
                  </a:spcAft>
                </a:pPr>
                <a14:m>
                  <m:oMathPara xmlns:m="http://schemas.openxmlformats.org/officeDocument/2006/math">
                    <m:oMathParaPr>
                      <m:jc m:val="centerGroup"/>
                    </m:oMathParaPr>
                    <m:oMath xmlns:m="http://schemas.openxmlformats.org/officeDocument/2006/math">
                      <m:r>
                        <a:rPr lang="de-DE" sz="1400" i="1" smtClean="0">
                          <a:solidFill>
                            <a:prstClr val="black"/>
                          </a:solidFill>
                          <a:latin typeface="Cambria Math" panose="02040503050406030204" pitchFamily="18" charset="0"/>
                        </a:rPr>
                        <m:t>𝑦</m:t>
                      </m:r>
                      <m:r>
                        <a:rPr lang="de-DE" sz="1400" i="1" smtClean="0">
                          <a:solidFill>
                            <a:prstClr val="black"/>
                          </a:solidFill>
                          <a:latin typeface="Cambria Math" panose="02040503050406030204" pitchFamily="18" charset="0"/>
                        </a:rPr>
                        <m:t>=</m:t>
                      </m:r>
                      <m:r>
                        <a:rPr lang="de-DE" sz="1400" i="1" smtClean="0">
                          <a:solidFill>
                            <a:prstClr val="black"/>
                          </a:solidFill>
                          <a:latin typeface="Cambria Math" panose="02040503050406030204" pitchFamily="18" charset="0"/>
                        </a:rPr>
                        <m:t>𝑓</m:t>
                      </m:r>
                      <m:r>
                        <a:rPr lang="de-DE" sz="1400" i="1" smtClean="0">
                          <a:solidFill>
                            <a:prstClr val="black"/>
                          </a:solidFill>
                          <a:latin typeface="Cambria Math" panose="02040503050406030204" pitchFamily="18" charset="0"/>
                        </a:rPr>
                        <m:t>(</m:t>
                      </m:r>
                      <m:r>
                        <a:rPr lang="de-DE" sz="1400" b="1" i="1" smtClean="0">
                          <a:solidFill>
                            <a:prstClr val="black"/>
                          </a:solidFill>
                          <a:latin typeface="Cambria Math" panose="02040503050406030204" pitchFamily="18" charset="0"/>
                        </a:rPr>
                        <m:t>𝒙</m:t>
                      </m:r>
                      <m:r>
                        <a:rPr lang="de-DE" sz="1400" i="1" smtClean="0">
                          <a:solidFill>
                            <a:prstClr val="black"/>
                          </a:solidFill>
                          <a:latin typeface="Cambria Math" panose="02040503050406030204" pitchFamily="18" charset="0"/>
                        </a:rPr>
                        <m:t>)</m:t>
                      </m:r>
                    </m:oMath>
                  </m:oMathPara>
                </a14:m>
                <a:endParaRPr lang="en-US" sz="1400" dirty="0" err="1">
                  <a:solidFill>
                    <a:prstClr val="black"/>
                  </a:solidFill>
                  <a:latin typeface="Arial"/>
                  <a:cs typeface="Arial" charset="0"/>
                </a:endParaRPr>
              </a:p>
            </p:txBody>
          </p:sp>
        </mc:Choice>
        <mc:Fallback xmlns="">
          <p:sp>
            <p:nvSpPr>
              <p:cNvPr id="31" name="Textfeld 30"/>
              <p:cNvSpPr txBox="1">
                <a:spLocks noRot="1" noChangeAspect="1" noMove="1" noResize="1" noEditPoints="1" noAdjustHandles="1" noChangeArrowheads="1" noChangeShapeType="1" noTextEdit="1"/>
              </p:cNvSpPr>
              <p:nvPr/>
            </p:nvSpPr>
            <p:spPr>
              <a:xfrm>
                <a:off x="2802934" y="4810311"/>
                <a:ext cx="741934" cy="245580"/>
              </a:xfrm>
              <a:prstGeom prst="rect">
                <a:avLst/>
              </a:prstGeom>
              <a:blipFill>
                <a:blip r:embed="rId2"/>
                <a:stretch>
                  <a:fillRect l="-5738" r="-6557" b="-25000"/>
                </a:stretch>
              </a:blipFill>
            </p:spPr>
            <p:txBody>
              <a:bodyPr/>
              <a:lstStyle/>
              <a:p>
                <a:r>
                  <a:rPr lang="en-US">
                    <a:noFill/>
                  </a:rPr>
                  <a:t> </a:t>
                </a:r>
              </a:p>
            </p:txBody>
          </p:sp>
        </mc:Fallback>
      </mc:AlternateContent>
      <p:cxnSp>
        <p:nvCxnSpPr>
          <p:cNvPr id="32" name="Gewinkelter Verbinder 31"/>
          <p:cNvCxnSpPr>
            <a:stCxn id="29" idx="0"/>
            <a:endCxn id="31" idx="1"/>
          </p:cNvCxnSpPr>
          <p:nvPr/>
        </p:nvCxnSpPr>
        <p:spPr>
          <a:xfrm rot="5400000" flipH="1" flipV="1">
            <a:off x="1598275" y="4394406"/>
            <a:ext cx="665963" cy="1743355"/>
          </a:xfrm>
          <a:prstGeom prst="bentConnector2">
            <a:avLst/>
          </a:prstGeom>
          <a:noFill/>
          <a:ln w="9525" cap="flat" cmpd="sng" algn="ctr">
            <a:solidFill>
              <a:srgbClr val="005293">
                <a:shade val="95000"/>
                <a:satMod val="105000"/>
              </a:srgbClr>
            </a:solidFill>
            <a:prstDash val="solid"/>
            <a:tailEnd type="triangle"/>
          </a:ln>
          <a:effectLst/>
        </p:spPr>
      </p:cxnSp>
      <p:cxnSp>
        <p:nvCxnSpPr>
          <p:cNvPr id="33" name="Gewinkelter Verbinder 32"/>
          <p:cNvCxnSpPr>
            <a:stCxn id="27" idx="2"/>
            <a:endCxn id="31" idx="3"/>
          </p:cNvCxnSpPr>
          <p:nvPr/>
        </p:nvCxnSpPr>
        <p:spPr>
          <a:xfrm rot="16200000" flipH="1">
            <a:off x="3131988" y="4520220"/>
            <a:ext cx="665963" cy="159798"/>
          </a:xfrm>
          <a:prstGeom prst="bentConnector4">
            <a:avLst>
              <a:gd name="adj1" fmla="val 40781"/>
              <a:gd name="adj2" fmla="val 534403"/>
            </a:avLst>
          </a:prstGeom>
          <a:noFill/>
          <a:ln w="9525" cap="flat" cmpd="sng" algn="ctr">
            <a:solidFill>
              <a:srgbClr val="005293">
                <a:shade val="95000"/>
                <a:satMod val="105000"/>
              </a:srgbClr>
            </a:solidFill>
            <a:prstDash val="solid"/>
            <a:tailEnd type="triangle"/>
          </a:ln>
          <a:effectLst/>
        </p:spPr>
      </p:cxnSp>
      <p:sp>
        <p:nvSpPr>
          <p:cNvPr id="34" name="Rechteck 33"/>
          <p:cNvSpPr/>
          <p:nvPr/>
        </p:nvSpPr>
        <p:spPr>
          <a:xfrm>
            <a:off x="6766520" y="1922069"/>
            <a:ext cx="4993684" cy="2345069"/>
          </a:xfrm>
          <a:prstGeom prst="rect">
            <a:avLst/>
          </a:prstGeom>
          <a:noFill/>
          <a:ln w="9525" cap="flat" cmpd="sng" algn="ctr">
            <a:solidFill>
              <a:srgbClr val="0065BD"/>
            </a:solidFill>
            <a:prstDash val="solid"/>
          </a:ln>
          <a:effectLst/>
        </p:spPr>
        <p:txBody>
          <a:bodyPr rot="0" spcFirstLastPara="0" vertOverflow="overflow" horzOverflow="overflow" vert="horz" wrap="square" lIns="91440" tIns="216000" rIns="91440" bIns="45720" numCol="1" spcCol="0" rtlCol="0" fromWordArt="0" anchor="t" anchorCtr="0" forceAA="0" compatLnSpc="1">
            <a:prstTxWarp prst="textNoShape">
              <a:avLst/>
            </a:prstTxWarp>
            <a:noAutofit/>
          </a:bodyPr>
          <a:lstStyle/>
          <a:p>
            <a:pPr marL="285750" indent="-285750" fontAlgn="base">
              <a:lnSpc>
                <a:spcPct val="113000"/>
              </a:lnSpc>
              <a:spcBef>
                <a:spcPct val="0"/>
              </a:spcBef>
              <a:spcAft>
                <a:spcPct val="0"/>
              </a:spcAft>
              <a:buFont typeface="Arial" panose="020B0604020202020204" pitchFamily="34" charset="0"/>
              <a:buChar char="•"/>
              <a:defRPr/>
            </a:pPr>
            <a:r>
              <a:rPr lang="de-DE" sz="1400" kern="0" dirty="0">
                <a:latin typeface="Arial"/>
              </a:rPr>
              <a:t>Standard-</a:t>
            </a:r>
            <a:r>
              <a:rPr lang="de-DE" sz="1400" kern="0" dirty="0" err="1">
                <a:latin typeface="Arial"/>
              </a:rPr>
              <a:t>Skalierer</a:t>
            </a:r>
            <a:r>
              <a:rPr kumimoji="0" lang="de-DE" sz="1400" b="0" i="0" u="none" strike="noStrike" kern="0" cap="none" spc="0" normalizeH="0" baseline="0" noProof="0" dirty="0">
                <a:ln>
                  <a:noFill/>
                </a:ln>
                <a:effectLst/>
                <a:uLnTx/>
                <a:uFillTx/>
                <a:latin typeface="Arial"/>
                <a:ea typeface="+mn-ea"/>
                <a:cs typeface="+mn-cs"/>
              </a:rPr>
              <a:t> </a:t>
            </a:r>
            <a:r>
              <a:rPr lang="de-DE" sz="1400" kern="0" dirty="0">
                <a:latin typeface="Arial"/>
              </a:rPr>
              <a:t>von</a:t>
            </a:r>
            <a:r>
              <a:rPr kumimoji="0" lang="de-DE" sz="1400" b="0" i="0" u="none" strike="noStrike" kern="0" cap="none" spc="0" normalizeH="0" baseline="0" noProof="0" dirty="0">
                <a:ln>
                  <a:noFill/>
                </a:ln>
                <a:effectLst/>
                <a:uLnTx/>
                <a:uFillTx/>
                <a:latin typeface="Arial"/>
                <a:ea typeface="+mn-ea"/>
                <a:cs typeface="+mn-cs"/>
              </a:rPr>
              <a:t> </a:t>
            </a:r>
            <a:r>
              <a:rPr kumimoji="0" lang="de-DE" sz="1400" b="0" i="0" u="none" strike="noStrike" kern="0" cap="none" spc="0" normalizeH="0" baseline="0" noProof="0" dirty="0" err="1">
                <a:ln>
                  <a:noFill/>
                </a:ln>
                <a:effectLst/>
                <a:uLnTx/>
                <a:uFillTx/>
                <a:latin typeface="Arial"/>
                <a:ea typeface="+mn-ea"/>
                <a:cs typeface="+mn-cs"/>
              </a:rPr>
              <a:t>scikit-learn</a:t>
            </a:r>
            <a:r>
              <a:rPr kumimoji="0" lang="de-DE" sz="1400" b="0" i="0" u="none" strike="noStrike" kern="0" cap="none" spc="0" normalizeH="0" baseline="0" noProof="0" dirty="0">
                <a:ln>
                  <a:noFill/>
                </a:ln>
                <a:effectLst/>
                <a:uLnTx/>
                <a:uFillTx/>
                <a:latin typeface="Arial"/>
                <a:ea typeface="+mn-ea"/>
                <a:cs typeface="+mn-cs"/>
              </a:rPr>
              <a:t> (</a:t>
            </a:r>
            <a:r>
              <a:rPr kumimoji="0" lang="de-DE" sz="1400" b="0" i="0" u="none" strike="noStrike" kern="0" cap="none" spc="0" normalizeH="0" baseline="0" noProof="0" dirty="0" err="1">
                <a:ln>
                  <a:noFill/>
                </a:ln>
                <a:effectLst/>
                <a:uLnTx/>
                <a:uFillTx/>
                <a:latin typeface="Arial"/>
                <a:ea typeface="+mn-ea"/>
                <a:cs typeface="+mn-cs"/>
              </a:rPr>
              <a:t>mean</a:t>
            </a:r>
            <a:r>
              <a:rPr kumimoji="0" lang="de-DE" sz="1400" b="0" i="0" u="none" strike="noStrike" kern="0" cap="none" spc="0" normalizeH="0" baseline="0" noProof="0" dirty="0">
                <a:ln>
                  <a:noFill/>
                </a:ln>
                <a:effectLst/>
                <a:uLnTx/>
                <a:uFillTx/>
                <a:latin typeface="Arial"/>
                <a:ea typeface="+mn-ea"/>
                <a:cs typeface="+mn-cs"/>
              </a:rPr>
              <a:t> 0, </a:t>
            </a:r>
            <a:r>
              <a:rPr kumimoji="0" lang="de-DE" sz="1400" b="0" i="0" u="none" strike="noStrike" kern="0" cap="none" spc="0" normalizeH="0" baseline="0" noProof="0" dirty="0" err="1">
                <a:ln>
                  <a:noFill/>
                </a:ln>
                <a:effectLst/>
                <a:uLnTx/>
                <a:uFillTx/>
                <a:latin typeface="Arial"/>
                <a:ea typeface="+mn-ea"/>
                <a:cs typeface="+mn-cs"/>
              </a:rPr>
              <a:t>variance</a:t>
            </a:r>
            <a:r>
              <a:rPr kumimoji="0" lang="de-DE" sz="1400" b="0" i="0" u="none" strike="noStrike" kern="0" cap="none" spc="0" normalizeH="0" baseline="0" noProof="0" dirty="0">
                <a:ln>
                  <a:noFill/>
                </a:ln>
                <a:effectLst/>
                <a:uLnTx/>
                <a:uFillTx/>
                <a:latin typeface="Arial"/>
                <a:ea typeface="+mn-ea"/>
                <a:cs typeface="+mn-cs"/>
              </a:rPr>
              <a:t> 1)</a:t>
            </a:r>
          </a:p>
          <a:p>
            <a:pPr marL="285750" marR="0" lvl="0" indent="-285750" defTabSz="914400" eaLnBrk="1" fontAlgn="base" latinLnBrk="0" hangingPunct="1">
              <a:lnSpc>
                <a:spcPct val="113000"/>
              </a:lnSpc>
              <a:spcBef>
                <a:spcPct val="0"/>
              </a:spcBef>
              <a:spcAft>
                <a:spcPct val="0"/>
              </a:spcAft>
              <a:buClrTx/>
              <a:buSzTx/>
              <a:buFont typeface="Arial" panose="020B0604020202020204" pitchFamily="34" charset="0"/>
              <a:buChar char="•"/>
              <a:tabLst/>
              <a:defRPr/>
            </a:pPr>
            <a:r>
              <a:rPr kumimoji="0" lang="de-DE" sz="1400" b="1" i="0" u="none" strike="noStrike" kern="0" cap="none" spc="0" normalizeH="0" baseline="0" noProof="0" err="1">
                <a:ln>
                  <a:noFill/>
                </a:ln>
                <a:effectLst/>
                <a:uLnTx/>
                <a:uFillTx/>
                <a:latin typeface="Arial"/>
                <a:ea typeface="+mn-ea"/>
                <a:cs typeface="+mn-cs"/>
              </a:rPr>
              <a:t>XGBoost</a:t>
            </a:r>
            <a:r>
              <a:rPr kumimoji="0" lang="de-DE" sz="1400" b="1" i="0" u="none" strike="noStrike" kern="0" cap="none" spc="0" normalizeH="0" baseline="0" noProof="0" dirty="0">
                <a:ln>
                  <a:noFill/>
                </a:ln>
                <a:effectLst/>
                <a:uLnTx/>
                <a:uFillTx/>
                <a:latin typeface="Arial"/>
                <a:ea typeface="+mn-ea"/>
                <a:cs typeface="+mn-cs"/>
              </a:rPr>
              <a:t> </a:t>
            </a:r>
            <a:r>
              <a:rPr lang="de-DE" sz="1400" b="1" kern="0" dirty="0">
                <a:latin typeface="Arial"/>
              </a:rPr>
              <a:t>Regressionsmodell</a:t>
            </a:r>
            <a:r>
              <a:rPr kumimoji="0" lang="de-DE" sz="1400" b="1" i="0" u="none" strike="noStrike" kern="0" cap="none" spc="0" normalizeH="0" baseline="0" noProof="0" dirty="0">
                <a:ln>
                  <a:noFill/>
                </a:ln>
                <a:effectLst/>
                <a:uLnTx/>
                <a:uFillTx/>
                <a:latin typeface="Arial"/>
                <a:ea typeface="+mn-ea"/>
                <a:cs typeface="+mn-cs"/>
              </a:rPr>
              <a:t> </a:t>
            </a:r>
            <a:r>
              <a:rPr lang="de-DE" sz="1400" kern="0" dirty="0">
                <a:latin typeface="Arial"/>
              </a:rPr>
              <a:t>mit</a:t>
            </a:r>
            <a:r>
              <a:rPr kumimoji="0" lang="de-DE" sz="1400" b="0" i="0" u="none" strike="noStrike" kern="0" cap="none" spc="0" normalizeH="0" baseline="0" noProof="0" dirty="0">
                <a:ln>
                  <a:noFill/>
                </a:ln>
                <a:effectLst/>
                <a:uLnTx/>
                <a:uFillTx/>
                <a:latin typeface="Arial"/>
                <a:ea typeface="+mn-ea"/>
                <a:cs typeface="+mn-cs"/>
              </a:rPr>
              <a:t> </a:t>
            </a:r>
            <a:r>
              <a:rPr lang="de-DE" sz="1400" kern="0" dirty="0">
                <a:latin typeface="Arial"/>
              </a:rPr>
              <a:t>Standardparameter</a:t>
            </a:r>
            <a:endParaRPr lang="de-DE" sz="1400" b="0" i="0" u="none" strike="noStrike" kern="0" cap="none" spc="0" normalizeH="0" baseline="0" noProof="0" dirty="0">
              <a:ln>
                <a:noFill/>
              </a:ln>
              <a:effectLst/>
              <a:uLnTx/>
              <a:uFillTx/>
              <a:latin typeface="Arial"/>
              <a:cs typeface="Arial"/>
            </a:endParaRPr>
          </a:p>
          <a:p>
            <a:pPr marL="285750" marR="0" lvl="0" indent="-285750" defTabSz="914400" eaLnBrk="1" fontAlgn="base" latinLnBrk="0" hangingPunct="1">
              <a:lnSpc>
                <a:spcPct val="113000"/>
              </a:lnSpc>
              <a:spcBef>
                <a:spcPct val="0"/>
              </a:spcBef>
              <a:spcAft>
                <a:spcPct val="0"/>
              </a:spcAft>
              <a:buClrTx/>
              <a:buSzTx/>
              <a:buFont typeface="Arial" panose="020B0604020202020204" pitchFamily="34" charset="0"/>
              <a:buChar char="•"/>
              <a:tabLst/>
              <a:defRPr/>
            </a:pPr>
            <a:endParaRPr kumimoji="0" lang="de-DE" sz="14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base" latinLnBrk="0" hangingPunct="1">
              <a:lnSpc>
                <a:spcPct val="113000"/>
              </a:lnSpc>
              <a:spcBef>
                <a:spcPct val="0"/>
              </a:spcBef>
              <a:spcAft>
                <a:spcPct val="0"/>
              </a:spcAft>
              <a:buClrTx/>
              <a:buSzTx/>
              <a:buFont typeface="Arial" panose="020B0604020202020204" pitchFamily="34" charset="0"/>
              <a:buChar char="•"/>
              <a:tabLst/>
              <a:defRPr/>
            </a:pPr>
            <a:endParaRPr kumimoji="0" lang="de-DE" sz="1400" b="0" i="0" u="none" strike="noStrike" kern="0" cap="none" spc="0" normalizeH="0" baseline="0" noProof="0" dirty="0">
              <a:ln>
                <a:noFill/>
              </a:ln>
              <a:solidFill>
                <a:prstClr val="black"/>
              </a:solidFill>
              <a:effectLst/>
              <a:uLnTx/>
              <a:uFillTx/>
              <a:latin typeface="Arial"/>
              <a:ea typeface="+mn-ea"/>
              <a:cs typeface="+mn-cs"/>
            </a:endParaRPr>
          </a:p>
        </p:txBody>
      </p:sp>
      <p:sp>
        <p:nvSpPr>
          <p:cNvPr id="35" name="Textfeld 34"/>
          <p:cNvSpPr txBox="1"/>
          <p:nvPr/>
        </p:nvSpPr>
        <p:spPr>
          <a:xfrm>
            <a:off x="7004646" y="1793922"/>
            <a:ext cx="3036228" cy="225062"/>
          </a:xfrm>
          <a:prstGeom prst="rect">
            <a:avLst/>
          </a:prstGeom>
          <a:solidFill>
            <a:sysClr val="window" lastClr="FFFFFF"/>
          </a:solidFill>
        </p:spPr>
        <p:txBody>
          <a:bodyPr wrap="square" lIns="0" tIns="0" rIns="0" bIns="0" rtlCol="0" anchor="t">
            <a:spAutoFit/>
          </a:bodyPr>
          <a:lstStyle/>
          <a:p>
            <a:pPr marL="0" marR="0" lvl="0" indent="0" defTabSz="914400" eaLnBrk="1" fontAlgn="base" latinLnBrk="0" hangingPunct="1">
              <a:lnSpc>
                <a:spcPct val="114000"/>
              </a:lnSpc>
              <a:spcBef>
                <a:spcPct val="0"/>
              </a:spcBef>
              <a:spcAft>
                <a:spcPct val="0"/>
              </a:spcAft>
              <a:buClrTx/>
              <a:buSzTx/>
              <a:buFontTx/>
              <a:buNone/>
              <a:tabLst/>
              <a:defRPr/>
            </a:pPr>
            <a:r>
              <a:rPr lang="de-DE" sz="1400" b="1" kern="0" dirty="0">
                <a:latin typeface="Arial"/>
                <a:cs typeface="Arial"/>
              </a:rPr>
              <a:t>Modell</a:t>
            </a:r>
            <a:r>
              <a:rPr kumimoji="0" lang="de-DE" sz="1400" b="1" i="0" u="none" strike="noStrike" kern="0" cap="none" spc="0" normalizeH="0" baseline="0" noProof="0" dirty="0">
                <a:ln>
                  <a:noFill/>
                </a:ln>
                <a:effectLst/>
                <a:uLnTx/>
                <a:uFillTx/>
                <a:latin typeface="Arial"/>
                <a:cs typeface="Arial"/>
              </a:rPr>
              <a:t> and </a:t>
            </a:r>
            <a:r>
              <a:rPr lang="de-DE" sz="1400" b="1" kern="0" dirty="0">
                <a:latin typeface="Arial"/>
                <a:cs typeface="Arial"/>
              </a:rPr>
              <a:t>Datenvorverarbeitung</a:t>
            </a:r>
            <a:endParaRPr kumimoji="0" lang="de-DE" sz="1400" b="1" i="0" u="none" strike="noStrike" kern="0" cap="none" spc="0" normalizeH="0" baseline="0" noProof="0" dirty="0">
              <a:ln>
                <a:noFill/>
              </a:ln>
              <a:effectLst/>
              <a:uLnTx/>
              <a:uFillTx/>
              <a:latin typeface="Arial"/>
              <a:cs typeface="Arial"/>
            </a:endParaRPr>
          </a:p>
        </p:txBody>
      </p:sp>
      <p:pic>
        <p:nvPicPr>
          <p:cNvPr id="36" name="Grafik 35"/>
          <p:cNvPicPr>
            <a:picLocks noChangeAspect="1"/>
          </p:cNvPicPr>
          <p:nvPr/>
        </p:nvPicPr>
        <p:blipFill rotWithShape="1">
          <a:blip r:embed="rId3"/>
          <a:srcRect t="43163"/>
          <a:stretch/>
        </p:blipFill>
        <p:spPr>
          <a:xfrm>
            <a:off x="7004646" y="3533536"/>
            <a:ext cx="2163973" cy="473282"/>
          </a:xfrm>
          <a:prstGeom prst="rect">
            <a:avLst/>
          </a:prstGeom>
        </p:spPr>
      </p:pic>
      <p:pic>
        <p:nvPicPr>
          <p:cNvPr id="37" name="Grafik 36"/>
          <p:cNvPicPr>
            <a:picLocks noChangeAspect="1"/>
          </p:cNvPicPr>
          <p:nvPr/>
        </p:nvPicPr>
        <p:blipFill>
          <a:blip r:embed="rId4"/>
          <a:stretch>
            <a:fillRect/>
          </a:stretch>
        </p:blipFill>
        <p:spPr>
          <a:xfrm>
            <a:off x="9590454" y="2981524"/>
            <a:ext cx="2050818" cy="1104024"/>
          </a:xfrm>
          <a:prstGeom prst="rect">
            <a:avLst/>
          </a:prstGeom>
        </p:spPr>
      </p:pic>
      <p:sp>
        <p:nvSpPr>
          <p:cNvPr id="38" name="Abgerundetes Rechteck 37"/>
          <p:cNvSpPr/>
          <p:nvPr/>
        </p:nvSpPr>
        <p:spPr>
          <a:xfrm>
            <a:off x="4654710" y="4577457"/>
            <a:ext cx="1410657" cy="806769"/>
          </a:xfrm>
          <a:prstGeom prst="roundRect">
            <a:avLst/>
          </a:prstGeom>
          <a:solidFill>
            <a:srgbClr val="FF0000"/>
          </a:solidFill>
          <a:ln w="9525" cap="flat" cmpd="sng" algn="ctr">
            <a:solidFill>
              <a:sysClr val="window" lastClr="FFFFFF">
                <a:lumMod val="65000"/>
              </a:sys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lnSpc>
                <a:spcPct val="113000"/>
              </a:lnSpc>
              <a:spcBef>
                <a:spcPct val="0"/>
              </a:spcBef>
              <a:spcAft>
                <a:spcPct val="0"/>
              </a:spcAft>
              <a:defRPr/>
            </a:pPr>
            <a:r>
              <a:rPr kumimoji="0" lang="en-US" sz="1400" b="1" i="0" u="none" strike="noStrike" kern="0" cap="none" spc="0" normalizeH="0" baseline="0" noProof="0" dirty="0">
                <a:ln>
                  <a:noFill/>
                </a:ln>
                <a:effectLst/>
                <a:uLnTx/>
                <a:uFillTx/>
                <a:latin typeface="Arial"/>
                <a:ea typeface="+mn-ea"/>
                <a:cs typeface="+mn-cs"/>
              </a:rPr>
              <a:t>! </a:t>
            </a:r>
            <a:r>
              <a:rPr lang="en-US" sz="1400" b="1" kern="0" dirty="0">
                <a:latin typeface="Arial"/>
              </a:rPr>
              <a:t>für </a:t>
            </a:r>
            <a:r>
              <a:rPr lang="en-US" sz="1400" b="1" kern="0" dirty="0" err="1">
                <a:latin typeface="Arial"/>
              </a:rPr>
              <a:t>jeden</a:t>
            </a:r>
            <a:r>
              <a:rPr lang="en-US" sz="1400" b="1" kern="0" dirty="0">
                <a:latin typeface="Arial"/>
              </a:rPr>
              <a:t> Meter des </a:t>
            </a:r>
            <a:r>
              <a:rPr lang="en-US" sz="1400" b="1" kern="0" dirty="0" err="1">
                <a:latin typeface="Arial"/>
              </a:rPr>
              <a:t>Produkts</a:t>
            </a:r>
            <a:r>
              <a:rPr kumimoji="0" lang="en-US" sz="1400" b="1" i="0" u="none" strike="noStrike" kern="0" cap="none" spc="0" normalizeH="0" baseline="0" noProof="0" dirty="0">
                <a:ln>
                  <a:noFill/>
                </a:ln>
                <a:effectLst/>
                <a:uLnTx/>
                <a:uFillTx/>
                <a:latin typeface="Arial"/>
                <a:ea typeface="+mn-ea"/>
                <a:cs typeface="+mn-cs"/>
              </a:rPr>
              <a:t> !</a:t>
            </a:r>
          </a:p>
        </p:txBody>
      </p:sp>
      <p:sp>
        <p:nvSpPr>
          <p:cNvPr id="39" name="Rechteck 38"/>
          <p:cNvSpPr/>
          <p:nvPr/>
        </p:nvSpPr>
        <p:spPr>
          <a:xfrm>
            <a:off x="6897185" y="4933101"/>
            <a:ext cx="1140733" cy="594360"/>
          </a:xfrm>
          <a:prstGeom prst="rect">
            <a:avLst/>
          </a:prstGeom>
          <a:solidFill>
            <a:sysClr val="window" lastClr="FFFFFF"/>
          </a:solidFill>
          <a:ln w="9525" cap="flat" cmpd="sng" algn="ctr">
            <a:solidFill>
              <a:srgbClr val="0065BD"/>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2999"/>
              </a:lnSpc>
              <a:spcBef>
                <a:spcPct val="0"/>
              </a:spcBef>
              <a:spcAft>
                <a:spcPct val="0"/>
              </a:spcAft>
              <a:defRPr/>
            </a:pPr>
            <a:r>
              <a:rPr lang="en-US" sz="1400" kern="0" dirty="0" err="1">
                <a:latin typeface="Arial"/>
              </a:rPr>
              <a:t>reduziertes</a:t>
            </a:r>
            <a:r>
              <a:rPr lang="en-US" sz="1400" kern="0" dirty="0">
                <a:latin typeface="Arial"/>
              </a:rPr>
              <a:t> </a:t>
            </a:r>
            <a:r>
              <a:rPr lang="en-US" sz="1400" kern="0" dirty="0" err="1">
                <a:latin typeface="Arial"/>
              </a:rPr>
              <a:t>Datenset</a:t>
            </a:r>
            <a:endParaRPr lang="en-US" dirty="0" err="1">
              <a:ea typeface="+mn-ea"/>
              <a:cs typeface="+mn-cs"/>
            </a:endParaRPr>
          </a:p>
        </p:txBody>
      </p:sp>
      <p:sp>
        <p:nvSpPr>
          <p:cNvPr id="40" name="Rechteck 39"/>
          <p:cNvSpPr/>
          <p:nvPr/>
        </p:nvSpPr>
        <p:spPr>
          <a:xfrm>
            <a:off x="10587670" y="4933101"/>
            <a:ext cx="1033272" cy="594360"/>
          </a:xfrm>
          <a:prstGeom prst="rect">
            <a:avLst/>
          </a:prstGeom>
          <a:solidFill>
            <a:sysClr val="window" lastClr="FFFFFF"/>
          </a:solidFill>
          <a:ln w="9525" cap="flat" cmpd="sng" algn="ctr">
            <a:solidFill>
              <a:srgbClr val="0065BD"/>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13000"/>
              </a:lnSpc>
              <a:spcBef>
                <a:spcPct val="0"/>
              </a:spcBef>
              <a:spcAft>
                <a:spcPct val="0"/>
              </a:spcAft>
              <a:buClrTx/>
              <a:buSzTx/>
              <a:buFontTx/>
              <a:buNone/>
              <a:tabLst/>
              <a:defRPr/>
            </a:pPr>
            <a:r>
              <a:rPr kumimoji="0" lang="en-US" sz="1400" b="0" i="0" u="none" strike="noStrike" kern="0" cap="none" spc="0" normalizeH="0" baseline="0" noProof="0" dirty="0" err="1">
                <a:ln>
                  <a:noFill/>
                </a:ln>
                <a:solidFill>
                  <a:prstClr val="black"/>
                </a:solidFill>
                <a:effectLst/>
                <a:uLnTx/>
                <a:uFillTx/>
                <a:latin typeface="Arial"/>
                <a:ea typeface="+mn-ea"/>
                <a:cs typeface="+mn-cs"/>
              </a:rPr>
              <a:t>XGBoost</a:t>
            </a:r>
            <a:r>
              <a:rPr kumimoji="0" lang="en-US" sz="1400" b="0" i="0" u="none" strike="noStrike" kern="0" cap="none" spc="0" normalizeH="0" baseline="0" noProof="0" dirty="0">
                <a:ln>
                  <a:noFill/>
                </a:ln>
                <a:solidFill>
                  <a:prstClr val="black"/>
                </a:solidFill>
                <a:effectLst/>
                <a:uLnTx/>
                <a:uFillTx/>
                <a:latin typeface="Arial"/>
                <a:ea typeface="+mn-ea"/>
                <a:cs typeface="+mn-cs"/>
              </a:rPr>
              <a:t> </a:t>
            </a:r>
            <a:r>
              <a:rPr kumimoji="0" lang="en-US" sz="1400" b="0" i="0" u="none" strike="noStrike" kern="0" cap="none" spc="0" normalizeH="0" baseline="0" noProof="0" dirty="0" err="1">
                <a:ln>
                  <a:noFill/>
                </a:ln>
                <a:solidFill>
                  <a:prstClr val="black"/>
                </a:solidFill>
                <a:effectLst/>
                <a:uLnTx/>
                <a:uFillTx/>
                <a:latin typeface="Arial"/>
                <a:ea typeface="+mn-ea"/>
                <a:cs typeface="+mn-cs"/>
              </a:rPr>
              <a:t>regressor</a:t>
            </a:r>
            <a:endParaRPr kumimoji="0" lang="en-US" sz="1400" b="0" i="0" u="none" strike="noStrike" kern="0" cap="none" spc="0" normalizeH="0" baseline="0" noProof="0" dirty="0">
              <a:ln>
                <a:noFill/>
              </a:ln>
              <a:solidFill>
                <a:prstClr val="black"/>
              </a:solidFill>
              <a:effectLst/>
              <a:uLnTx/>
              <a:uFillTx/>
              <a:latin typeface="Arial"/>
              <a:ea typeface="+mn-ea"/>
              <a:cs typeface="+mn-cs"/>
            </a:endParaRPr>
          </a:p>
        </p:txBody>
      </p:sp>
      <p:sp>
        <p:nvSpPr>
          <p:cNvPr id="41" name="Rechteck 40"/>
          <p:cNvSpPr/>
          <p:nvPr/>
        </p:nvSpPr>
        <p:spPr>
          <a:xfrm>
            <a:off x="8796157" y="4933101"/>
            <a:ext cx="1033272" cy="594360"/>
          </a:xfrm>
          <a:prstGeom prst="rect">
            <a:avLst/>
          </a:prstGeom>
          <a:solidFill>
            <a:sysClr val="window" lastClr="FFFFFF"/>
          </a:solidFill>
          <a:ln w="9525" cap="flat" cmpd="sng" algn="ctr">
            <a:solidFill>
              <a:srgbClr val="0065BD"/>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13000"/>
              </a:lnSpc>
              <a:spcBef>
                <a:spcPct val="0"/>
              </a:spcBef>
              <a:spcAft>
                <a:spcPct val="0"/>
              </a:spcAft>
              <a:buClrTx/>
              <a:buSzTx/>
              <a:buFontTx/>
              <a:buNone/>
              <a:tabLst/>
              <a:defRPr/>
            </a:pPr>
            <a:r>
              <a:rPr lang="en-US" sz="1400" kern="0" dirty="0">
                <a:latin typeface="Arial"/>
              </a:rPr>
              <a:t>Trainings-Daten</a:t>
            </a:r>
            <a:endParaRPr kumimoji="0" lang="en-US" sz="1400" b="0" i="0" u="none" strike="noStrike" kern="0" cap="none" spc="0" normalizeH="0" baseline="0" noProof="0" dirty="0">
              <a:ln>
                <a:noFill/>
              </a:ln>
              <a:effectLst/>
              <a:uLnTx/>
              <a:uFillTx/>
              <a:latin typeface="Arial"/>
              <a:ea typeface="+mn-ea"/>
              <a:cs typeface="+mn-cs"/>
            </a:endParaRPr>
          </a:p>
        </p:txBody>
      </p:sp>
      <p:sp>
        <p:nvSpPr>
          <p:cNvPr id="42" name="Rechteck 41"/>
          <p:cNvSpPr/>
          <p:nvPr/>
        </p:nvSpPr>
        <p:spPr>
          <a:xfrm>
            <a:off x="8796157" y="5936528"/>
            <a:ext cx="1033272" cy="594360"/>
          </a:xfrm>
          <a:prstGeom prst="rect">
            <a:avLst/>
          </a:prstGeom>
          <a:solidFill>
            <a:sysClr val="window" lastClr="FFFFFF"/>
          </a:solidFill>
          <a:ln w="9525" cap="flat" cmpd="sng" algn="ctr">
            <a:solidFill>
              <a:srgbClr val="0065BD"/>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13000"/>
              </a:lnSpc>
              <a:spcBef>
                <a:spcPct val="0"/>
              </a:spcBef>
              <a:spcAft>
                <a:spcPct val="0"/>
              </a:spcAft>
              <a:buClrTx/>
              <a:buSzTx/>
              <a:buFontTx/>
              <a:buNone/>
              <a:tabLst/>
              <a:defRPr/>
            </a:pPr>
            <a:r>
              <a:rPr lang="en-US" sz="1400" kern="0" dirty="0">
                <a:latin typeface="Arial"/>
              </a:rPr>
              <a:t>Test-Daten</a:t>
            </a:r>
            <a:endParaRPr lang="en-US" sz="1400" b="0" i="0" u="none" strike="noStrike" kern="0" cap="none" spc="0" normalizeH="0" baseline="0" noProof="0" dirty="0">
              <a:ln>
                <a:noFill/>
              </a:ln>
              <a:effectLst/>
              <a:uLnTx/>
              <a:uFillTx/>
              <a:latin typeface="Arial"/>
              <a:cs typeface="Arial"/>
            </a:endParaRPr>
          </a:p>
        </p:txBody>
      </p:sp>
      <p:cxnSp>
        <p:nvCxnSpPr>
          <p:cNvPr id="43" name="Gerade Verbindung mit Pfeil 42"/>
          <p:cNvCxnSpPr/>
          <p:nvPr/>
        </p:nvCxnSpPr>
        <p:spPr>
          <a:xfrm>
            <a:off x="8037918" y="5230281"/>
            <a:ext cx="758239" cy="0"/>
          </a:xfrm>
          <a:prstGeom prst="straightConnector1">
            <a:avLst/>
          </a:prstGeom>
          <a:noFill/>
          <a:ln w="9525" cap="flat" cmpd="sng" algn="ctr">
            <a:solidFill>
              <a:srgbClr val="005293">
                <a:shade val="95000"/>
                <a:satMod val="105000"/>
              </a:srgbClr>
            </a:solidFill>
            <a:prstDash val="solid"/>
            <a:tailEnd type="triangle"/>
          </a:ln>
          <a:effectLst/>
        </p:spPr>
      </p:cxnSp>
      <p:cxnSp>
        <p:nvCxnSpPr>
          <p:cNvPr id="44" name="Gerade Verbindung mit Pfeil 43"/>
          <p:cNvCxnSpPr>
            <a:stCxn id="41" idx="3"/>
            <a:endCxn id="40" idx="1"/>
          </p:cNvCxnSpPr>
          <p:nvPr/>
        </p:nvCxnSpPr>
        <p:spPr>
          <a:xfrm>
            <a:off x="9829429" y="5230281"/>
            <a:ext cx="758241" cy="0"/>
          </a:xfrm>
          <a:prstGeom prst="straightConnector1">
            <a:avLst/>
          </a:prstGeom>
          <a:noFill/>
          <a:ln w="9525" cap="flat" cmpd="sng" algn="ctr">
            <a:solidFill>
              <a:srgbClr val="005293">
                <a:shade val="95000"/>
                <a:satMod val="105000"/>
              </a:srgbClr>
            </a:solidFill>
            <a:prstDash val="solid"/>
            <a:tailEnd type="triangle"/>
          </a:ln>
          <a:effectLst/>
        </p:spPr>
      </p:cxnSp>
      <p:cxnSp>
        <p:nvCxnSpPr>
          <p:cNvPr id="45" name="Gewinkelter Verbinder 44"/>
          <p:cNvCxnSpPr>
            <a:stCxn id="40" idx="2"/>
            <a:endCxn id="42" idx="3"/>
          </p:cNvCxnSpPr>
          <p:nvPr/>
        </p:nvCxnSpPr>
        <p:spPr>
          <a:xfrm rot="5400000">
            <a:off x="10113745" y="5243146"/>
            <a:ext cx="706247" cy="1274877"/>
          </a:xfrm>
          <a:prstGeom prst="bentConnector2">
            <a:avLst/>
          </a:prstGeom>
          <a:noFill/>
          <a:ln w="9525" cap="flat" cmpd="sng" algn="ctr">
            <a:solidFill>
              <a:srgbClr val="005293">
                <a:shade val="95000"/>
                <a:satMod val="105000"/>
              </a:srgbClr>
            </a:solidFill>
            <a:prstDash val="solid"/>
            <a:tailEnd type="triangle"/>
          </a:ln>
          <a:effectLst/>
        </p:spPr>
      </p:cxnSp>
      <p:sp>
        <p:nvSpPr>
          <p:cNvPr id="46" name="Textfeld 45"/>
          <p:cNvSpPr txBox="1"/>
          <p:nvPr/>
        </p:nvSpPr>
        <p:spPr>
          <a:xfrm>
            <a:off x="9915200" y="5051448"/>
            <a:ext cx="461665" cy="160750"/>
          </a:xfrm>
          <a:prstGeom prst="rect">
            <a:avLst/>
          </a:prstGeom>
          <a:noFill/>
        </p:spPr>
        <p:txBody>
          <a:bodyPr wrap="none" lIns="0" tIns="0" rIns="0" bIns="0" rtlCol="0" anchor="t">
            <a:spAutoFit/>
          </a:bodyPr>
          <a:lstStyle/>
          <a:p>
            <a:pPr fontAlgn="base">
              <a:lnSpc>
                <a:spcPct val="114000"/>
              </a:lnSpc>
              <a:spcBef>
                <a:spcPct val="0"/>
              </a:spcBef>
              <a:spcAft>
                <a:spcPct val="0"/>
              </a:spcAft>
            </a:pPr>
            <a:r>
              <a:rPr lang="en-US" sz="1000" dirty="0">
                <a:latin typeface="Arial"/>
                <a:cs typeface="Arial"/>
              </a:rPr>
              <a:t>Training</a:t>
            </a:r>
            <a:endParaRPr lang="en-US" sz="1000" dirty="0">
              <a:solidFill>
                <a:prstClr val="black"/>
              </a:solidFill>
              <a:latin typeface="Arial"/>
              <a:cs typeface="Arial" charset="0"/>
            </a:endParaRPr>
          </a:p>
        </p:txBody>
      </p:sp>
      <p:sp>
        <p:nvSpPr>
          <p:cNvPr id="47" name="Textfeld 46"/>
          <p:cNvSpPr txBox="1"/>
          <p:nvPr/>
        </p:nvSpPr>
        <p:spPr>
          <a:xfrm>
            <a:off x="10078941" y="6072654"/>
            <a:ext cx="658835" cy="164404"/>
          </a:xfrm>
          <a:prstGeom prst="rect">
            <a:avLst/>
          </a:prstGeom>
          <a:noFill/>
        </p:spPr>
        <p:txBody>
          <a:bodyPr wrap="none" lIns="0" tIns="0" rIns="0" bIns="0" rtlCol="0" anchor="t">
            <a:spAutoFit/>
          </a:bodyPr>
          <a:lstStyle/>
          <a:p>
            <a:pPr>
              <a:lnSpc>
                <a:spcPct val="113999"/>
              </a:lnSpc>
              <a:spcBef>
                <a:spcPct val="0"/>
              </a:spcBef>
              <a:spcAft>
                <a:spcPct val="0"/>
              </a:spcAft>
            </a:pPr>
            <a:r>
              <a:rPr lang="en-US" sz="1000" dirty="0" err="1">
                <a:latin typeface="Arial"/>
                <a:cs typeface="Arial"/>
              </a:rPr>
              <a:t>Vorhersage</a:t>
            </a:r>
            <a:endParaRPr lang="en-US" dirty="0" err="1"/>
          </a:p>
        </p:txBody>
      </p:sp>
      <p:cxnSp>
        <p:nvCxnSpPr>
          <p:cNvPr id="49" name="Gewinkelter Verbinder 48"/>
          <p:cNvCxnSpPr>
            <a:stCxn id="39" idx="2"/>
            <a:endCxn id="42" idx="1"/>
          </p:cNvCxnSpPr>
          <p:nvPr/>
        </p:nvCxnSpPr>
        <p:spPr>
          <a:xfrm rot="16200000" flipH="1">
            <a:off x="7778731" y="5216281"/>
            <a:ext cx="706247" cy="1328605"/>
          </a:xfrm>
          <a:prstGeom prst="bentConnector2">
            <a:avLst/>
          </a:prstGeom>
          <a:noFill/>
          <a:ln w="9525" cap="flat" cmpd="sng" algn="ctr">
            <a:solidFill>
              <a:srgbClr val="005293">
                <a:shade val="95000"/>
                <a:satMod val="105000"/>
              </a:srgbClr>
            </a:solidFill>
            <a:prstDash val="solid"/>
            <a:tailEnd type="triangle"/>
          </a:ln>
          <a:effectLst/>
        </p:spPr>
      </p:cxnSp>
      <p:sp>
        <p:nvSpPr>
          <p:cNvPr id="50" name="Textfeld 49"/>
          <p:cNvSpPr txBox="1"/>
          <p:nvPr/>
        </p:nvSpPr>
        <p:spPr>
          <a:xfrm>
            <a:off x="8268657" y="5024485"/>
            <a:ext cx="176330" cy="160750"/>
          </a:xfrm>
          <a:prstGeom prst="rect">
            <a:avLst/>
          </a:prstGeom>
          <a:noFill/>
        </p:spPr>
        <p:txBody>
          <a:bodyPr wrap="none" lIns="0" tIns="0" rIns="0" bIns="0" rtlCol="0">
            <a:spAutoFit/>
          </a:bodyPr>
          <a:lstStyle/>
          <a:p>
            <a:pPr fontAlgn="base">
              <a:lnSpc>
                <a:spcPct val="114000"/>
              </a:lnSpc>
              <a:spcBef>
                <a:spcPct val="0"/>
              </a:spcBef>
              <a:spcAft>
                <a:spcPct val="0"/>
              </a:spcAft>
            </a:pPr>
            <a:r>
              <a:rPr lang="en-US" sz="1000" dirty="0">
                <a:solidFill>
                  <a:prstClr val="black"/>
                </a:solidFill>
                <a:latin typeface="Arial"/>
                <a:cs typeface="Arial" charset="0"/>
              </a:rPr>
              <a:t>2/3</a:t>
            </a:r>
          </a:p>
        </p:txBody>
      </p:sp>
      <p:sp>
        <p:nvSpPr>
          <p:cNvPr id="51" name="Textfeld 50"/>
          <p:cNvSpPr txBox="1"/>
          <p:nvPr/>
        </p:nvSpPr>
        <p:spPr>
          <a:xfrm>
            <a:off x="8268657" y="6000139"/>
            <a:ext cx="176330" cy="160750"/>
          </a:xfrm>
          <a:prstGeom prst="rect">
            <a:avLst/>
          </a:prstGeom>
          <a:noFill/>
        </p:spPr>
        <p:txBody>
          <a:bodyPr wrap="none" lIns="0" tIns="0" rIns="0" bIns="0" rtlCol="0">
            <a:spAutoFit/>
          </a:bodyPr>
          <a:lstStyle/>
          <a:p>
            <a:pPr fontAlgn="base">
              <a:lnSpc>
                <a:spcPct val="114000"/>
              </a:lnSpc>
              <a:spcBef>
                <a:spcPct val="0"/>
              </a:spcBef>
              <a:spcAft>
                <a:spcPct val="0"/>
              </a:spcAft>
            </a:pPr>
            <a:r>
              <a:rPr lang="en-US" sz="1000" dirty="0">
                <a:solidFill>
                  <a:prstClr val="black"/>
                </a:solidFill>
                <a:latin typeface="Arial"/>
                <a:cs typeface="Arial" charset="0"/>
              </a:rPr>
              <a:t>1/3</a:t>
            </a:r>
          </a:p>
        </p:txBody>
      </p:sp>
      <p:sp>
        <p:nvSpPr>
          <p:cNvPr id="52" name="Textplatzhalter 2"/>
          <p:cNvSpPr txBox="1">
            <a:spLocks/>
          </p:cNvSpPr>
          <p:nvPr/>
        </p:nvSpPr>
        <p:spPr>
          <a:xfrm>
            <a:off x="425455" y="1237737"/>
            <a:ext cx="9023348" cy="301504"/>
          </a:xfrm>
          <a:prstGeom prst="rect">
            <a:avLst/>
          </a:prstGeom>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lnSpc>
                <a:spcPct val="114000"/>
              </a:lnSpc>
              <a:spcBef>
                <a:spcPct val="0"/>
              </a:spcBef>
              <a:spcAft>
                <a:spcPct val="0"/>
              </a:spcAft>
              <a:defRPr lang="de-DE" sz="1600" kern="1200" baseline="0" noProof="0" dirty="0" smtClean="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dirty="0" err="1">
                <a:latin typeface="Arial"/>
              </a:rPr>
              <a:t>Prozess</a:t>
            </a:r>
            <a:r>
              <a:rPr lang="en-US" dirty="0">
                <a:latin typeface="Arial"/>
              </a:rPr>
              <a:t> der </a:t>
            </a:r>
            <a:r>
              <a:rPr lang="en-US" dirty="0" err="1">
                <a:latin typeface="Arial"/>
              </a:rPr>
              <a:t>Modellanpassung</a:t>
            </a:r>
            <a:endParaRPr kumimoji="0" lang="en-US" sz="1600" b="0" i="0" u="none" strike="noStrike" kern="1200" cap="none" spc="0" normalizeH="0" baseline="0" noProof="0" dirty="0" err="1">
              <a:ln>
                <a:noFill/>
              </a:ln>
              <a:effectLst/>
              <a:uLnTx/>
              <a:uFillTx/>
              <a:latin typeface="Arial"/>
              <a:ea typeface="+mn-ea"/>
              <a:cs typeface="+mn-cs"/>
            </a:endParaRPr>
          </a:p>
        </p:txBody>
      </p:sp>
      <p:sp>
        <p:nvSpPr>
          <p:cNvPr id="5" name="3 Rectángulo">
            <a:extLst>
              <a:ext uri="{FF2B5EF4-FFF2-40B4-BE49-F238E27FC236}">
                <a16:creationId xmlns:a16="http://schemas.microsoft.com/office/drawing/2014/main" id="{35044DF4-DAC8-EECF-96D8-F8AD5CBBFDDE}"/>
              </a:ext>
            </a:extLst>
          </p:cNvPr>
          <p:cNvSpPr/>
          <p:nvPr/>
        </p:nvSpPr>
        <p:spPr>
          <a:xfrm>
            <a:off x="6392849" y="217566"/>
            <a:ext cx="2781339" cy="584775"/>
          </a:xfrm>
          <a:prstGeom prst="rect">
            <a:avLst/>
          </a:prstGeom>
        </p:spPr>
        <p:txBody>
          <a:bodyPr wrap="none">
            <a:spAutoFit/>
          </a:bodyPr>
          <a:lstStyle/>
          <a:p>
            <a:r>
              <a:rPr lang="en-US" sz="3200" b="1" dirty="0">
                <a:solidFill>
                  <a:schemeClr val="bg1"/>
                </a:solidFill>
                <a:latin typeface="Arial" panose="020B0604020202020204" pitchFamily="34" charset="0"/>
                <a:cs typeface="Arial" panose="020B0604020202020204" pitchFamily="34" charset="0"/>
              </a:rPr>
              <a:t>HOE Training</a:t>
            </a:r>
          </a:p>
        </p:txBody>
      </p:sp>
      <p:sp>
        <p:nvSpPr>
          <p:cNvPr id="6" name="3 Rectángulo">
            <a:extLst>
              <a:ext uri="{FF2B5EF4-FFF2-40B4-BE49-F238E27FC236}">
                <a16:creationId xmlns:a16="http://schemas.microsoft.com/office/drawing/2014/main" id="{42AB0883-897A-EFCD-E2FD-676BA5BA39C8}"/>
              </a:ext>
            </a:extLst>
          </p:cNvPr>
          <p:cNvSpPr/>
          <p:nvPr/>
        </p:nvSpPr>
        <p:spPr>
          <a:xfrm>
            <a:off x="9417927" y="343979"/>
            <a:ext cx="1236236" cy="369332"/>
          </a:xfrm>
          <a:prstGeom prst="rect">
            <a:avLst/>
          </a:prstGeom>
        </p:spPr>
        <p:txBody>
          <a:bodyPr wrap="none" lIns="91440" tIns="45720" rIns="91440" bIns="45720" anchor="t">
            <a:spAutoFit/>
          </a:bodyPr>
          <a:lstStyle/>
          <a:p>
            <a:r>
              <a:rPr lang="en-US" b="1" dirty="0">
                <a:solidFill>
                  <a:schemeClr val="bg1"/>
                </a:solidFill>
                <a:latin typeface="Arial"/>
                <a:cs typeface="Arial"/>
              </a:rPr>
              <a:t>Juni 2023</a:t>
            </a:r>
          </a:p>
        </p:txBody>
      </p:sp>
      <p:cxnSp>
        <p:nvCxnSpPr>
          <p:cNvPr id="7" name="Connettore diritto 19">
            <a:extLst>
              <a:ext uri="{FF2B5EF4-FFF2-40B4-BE49-F238E27FC236}">
                <a16:creationId xmlns:a16="http://schemas.microsoft.com/office/drawing/2014/main" id="{A1ECEC04-E933-DD1A-A5A7-D234AF673012}"/>
              </a:ext>
            </a:extLst>
          </p:cNvPr>
          <p:cNvCxnSpPr>
            <a:cxnSpLocks/>
          </p:cNvCxnSpPr>
          <p:nvPr/>
        </p:nvCxnSpPr>
        <p:spPr>
          <a:xfrm>
            <a:off x="9337251" y="363421"/>
            <a:ext cx="0" cy="2930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627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2"/>
          <p:cNvSpPr txBox="1">
            <a:spLocks/>
          </p:cNvSpPr>
          <p:nvPr/>
        </p:nvSpPr>
        <p:spPr>
          <a:xfrm>
            <a:off x="425455" y="1237737"/>
            <a:ext cx="9023348" cy="301504"/>
          </a:xfrm>
          <a:prstGeom prst="rect">
            <a:avLst/>
          </a:prstGeom>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lnSpc>
                <a:spcPct val="114000"/>
              </a:lnSpc>
              <a:spcBef>
                <a:spcPct val="0"/>
              </a:spcBef>
              <a:spcAft>
                <a:spcPct val="0"/>
              </a:spcAft>
              <a:defRPr lang="de-DE" sz="1600" kern="1200" baseline="0" noProof="0" dirty="0" smtClean="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14000"/>
              </a:lnSpc>
              <a:spcBef>
                <a:spcPct val="0"/>
              </a:spcBef>
              <a:spcAft>
                <a:spcPct val="0"/>
              </a:spcAft>
              <a:buClrTx/>
              <a:buSzTx/>
              <a:buFontTx/>
              <a:buNone/>
              <a:tabLst/>
              <a:defRPr/>
            </a:pPr>
            <a:r>
              <a:rPr lang="en-US" dirty="0" err="1">
                <a:latin typeface="Arial"/>
              </a:rPr>
              <a:t>Produkt</a:t>
            </a:r>
            <a:r>
              <a:rPr kumimoji="0" lang="en-US" sz="1600" b="0" i="0" u="none" strike="noStrike" kern="1200" cap="none" spc="0" normalizeH="0" baseline="0" noProof="0" dirty="0">
                <a:ln>
                  <a:noFill/>
                </a:ln>
                <a:effectLst/>
                <a:uLnTx/>
                <a:uFillTx/>
                <a:latin typeface="Arial"/>
                <a:ea typeface="+mn-ea"/>
                <a:cs typeface="+mn-cs"/>
              </a:rPr>
              <a:t> 61810 </a:t>
            </a:r>
            <a:r>
              <a:rPr lang="en-US" dirty="0">
                <a:latin typeface="Arial"/>
              </a:rPr>
              <a:t>alle</a:t>
            </a:r>
            <a:r>
              <a:rPr kumimoji="0" lang="en-US" sz="1600" b="0" i="0" u="none" strike="noStrike" kern="1200" cap="none" spc="0" normalizeH="0" baseline="0" noProof="0" dirty="0">
                <a:ln>
                  <a:noFill/>
                </a:ln>
                <a:effectLst/>
                <a:uLnTx/>
                <a:uFillTx/>
                <a:latin typeface="Arial"/>
                <a:ea typeface="+mn-ea"/>
                <a:cs typeface="+mn-cs"/>
              </a:rPr>
              <a:t> </a:t>
            </a:r>
            <a:r>
              <a:rPr lang="en-US" dirty="0" err="1">
                <a:latin typeface="Arial"/>
              </a:rPr>
              <a:t>Korngrößen</a:t>
            </a:r>
            <a:endParaRPr kumimoji="0" lang="en-US" sz="1600" b="0" i="0" u="none" strike="noStrike" kern="1200" cap="none" spc="0" normalizeH="0" baseline="0" noProof="0" dirty="0" err="1">
              <a:ln>
                <a:noFill/>
              </a:ln>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10" name="Rechteck 9"/>
              <p:cNvSpPr/>
              <p:nvPr/>
            </p:nvSpPr>
            <p:spPr>
              <a:xfrm>
                <a:off x="425454" y="1930953"/>
                <a:ext cx="11334749" cy="2016000"/>
              </a:xfrm>
              <a:prstGeom prst="rect">
                <a:avLst/>
              </a:prstGeom>
              <a:noFill/>
              <a:ln w="9525" cap="flat" cmpd="sng" algn="ctr">
                <a:solidFill>
                  <a:srgbClr val="0065BD"/>
                </a:solidFill>
                <a:prstDash val="solid"/>
              </a:ln>
              <a:effectLst/>
            </p:spPr>
            <p:txBody>
              <a:bodyPr rot="0" spcFirstLastPara="0" vertOverflow="overflow" horzOverflow="overflow" vert="horz" wrap="square" lIns="91440" tIns="216000" rIns="91440" bIns="45720" numCol="1" spcCol="0" rtlCol="0" fromWordArt="0" anchor="t" anchorCtr="0" forceAA="0" compatLnSpc="1">
                <a:prstTxWarp prst="textNoShape">
                  <a:avLst/>
                </a:prstTxWarp>
                <a:noAutofit/>
              </a:bodyPr>
              <a:lstStyle/>
              <a:p>
                <a:pPr marL="0" marR="0" lvl="0" indent="0" defTabSz="914400" eaLnBrk="1" fontAlgn="base" latinLnBrk="0" hangingPunct="1">
                  <a:lnSpc>
                    <a:spcPct val="114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𝑞𝑢𝑎𝑙𝑖𝑡𝑦</m:t>
                      </m:r>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𝐸𝑙𝑠𝑦𝐺𝑟𝑢𝑛𝑑𝑖𝑒𝑟𝑒</m:t>
                      </m:r>
                      <m:sSub>
                        <m:sSubPr>
                          <m:ctrlP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𝑟</m:t>
                          </m:r>
                        </m:e>
                        <m:sub>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𝐾𝑂𝑅</m:t>
                          </m:r>
                          <m:sSub>
                            <m:sSubPr>
                              <m:ctrlP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𝑁</m:t>
                              </m:r>
                            </m:e>
                            <m:sub>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𝐼𝑠𝑡𝑀𝑖𝑡𝑡𝑒𝑙</m:t>
                              </m:r>
                            </m:sub>
                          </m:sSub>
                        </m:sub>
                      </m:sSub>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𝑓</m:t>
                      </m:r>
                      <m:d>
                        <m:dPr>
                          <m:ctrlP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𝑎𝑐𝑡𝑢𝑎𝑙𝑃𝑎𝑟𝑎𝑚𝑒𝑡𝑒𝑟𝑠</m:t>
                          </m:r>
                        </m:e>
                      </m:d>
                    </m:oMath>
                  </m:oMathPara>
                </a14:m>
                <a:endParaRPr kumimoji="0" lang="de-DE" sz="1400" b="0" i="0" u="none" strike="noStrike" kern="0" cap="none" spc="0" normalizeH="0" baseline="0" noProof="0" dirty="0">
                  <a:ln>
                    <a:noFill/>
                  </a:ln>
                  <a:solidFill>
                    <a:prstClr val="black"/>
                  </a:solidFill>
                  <a:effectLst/>
                  <a:uLnTx/>
                  <a:uFillTx/>
                  <a:latin typeface="Arial"/>
                  <a:ea typeface="+mn-ea"/>
                  <a:cs typeface="+mn-cs"/>
                </a:endParaRPr>
              </a:p>
              <a:p>
                <a:pPr marL="0" marR="0" lvl="0" indent="0" defTabSz="914400" eaLnBrk="1" fontAlgn="base" latinLnBrk="0" hangingPunct="1">
                  <a:lnSpc>
                    <a:spcPct val="114000"/>
                  </a:lnSpc>
                  <a:spcBef>
                    <a:spcPct val="0"/>
                  </a:spcBef>
                  <a:spcAft>
                    <a:spcPct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base" latinLnBrk="0" hangingPunct="1">
                  <a:lnSpc>
                    <a:spcPct val="114000"/>
                  </a:lnSpc>
                  <a:spcBef>
                    <a:spcPct val="0"/>
                  </a:spcBef>
                  <a:spcAft>
                    <a:spcPct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Arial"/>
                    <a:ea typeface="+mn-ea"/>
                    <a:cs typeface="+mn-cs"/>
                  </a:rPr>
                  <a:t>3458 data points</a:t>
                </a:r>
              </a:p>
              <a:p>
                <a:pPr marL="285750" marR="0" lvl="0" indent="-285750" defTabSz="914400" eaLnBrk="1" fontAlgn="base" latinLnBrk="0" hangingPunct="1">
                  <a:lnSpc>
                    <a:spcPct val="114000"/>
                  </a:lnSpc>
                  <a:spcBef>
                    <a:spcPct val="0"/>
                  </a:spcBef>
                  <a:spcAft>
                    <a:spcPct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Arial"/>
                    <a:ea typeface="+mn-ea"/>
                    <a:cs typeface="+mn-cs"/>
                  </a:rPr>
                  <a:t>good fit</a:t>
                </a:r>
              </a:p>
              <a:p>
                <a:pPr marL="0" marR="0" lvl="0" indent="0" defTabSz="914400" eaLnBrk="1" fontAlgn="base" latinLnBrk="0" hangingPunct="1">
                  <a:lnSpc>
                    <a:spcPct val="114000"/>
                  </a:lnSpc>
                  <a:spcBef>
                    <a:spcPct val="0"/>
                  </a:spcBef>
                  <a:spcAft>
                    <a:spcPct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Arial"/>
                  <a:ea typeface="+mn-ea"/>
                  <a:cs typeface="+mn-cs"/>
                </a:endParaRPr>
              </a:p>
              <a:p>
                <a:pPr marL="0" marR="0" lvl="0" indent="0" defTabSz="914400" eaLnBrk="1" fontAlgn="base" latinLnBrk="0" hangingPunct="1">
                  <a:lnSpc>
                    <a:spcPct val="114000"/>
                  </a:lnSpc>
                  <a:spcBef>
                    <a:spcPct val="0"/>
                  </a:spcBef>
                  <a:spcAft>
                    <a:spcPct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base" latinLnBrk="0" hangingPunct="1">
                  <a:lnSpc>
                    <a:spcPct val="114000"/>
                  </a:lnSpc>
                  <a:spcBef>
                    <a:spcPct val="0"/>
                  </a:spcBef>
                  <a:spcAft>
                    <a:spcPct val="0"/>
                  </a:spcAft>
                  <a:buClr>
                    <a:srgbClr val="0065BD"/>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Arial"/>
                    <a:ea typeface="+mn-ea"/>
                    <a:cs typeface="+mn-cs"/>
                  </a:rPr>
                  <a:t>could be a suitable model</a:t>
                </a:r>
              </a:p>
              <a:p>
                <a:pPr marL="285750" marR="0" lvl="0" indent="-285750" defTabSz="914400" eaLnBrk="1" fontAlgn="base" latinLnBrk="0" hangingPunct="1">
                  <a:lnSpc>
                    <a:spcPct val="114000"/>
                  </a:lnSpc>
                  <a:spcBef>
                    <a:spcPct val="0"/>
                  </a:spcBef>
                  <a:spcAft>
                    <a:spcPct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Arial"/>
                  <a:ea typeface="+mn-ea"/>
                  <a:cs typeface="+mn-cs"/>
                </a:endParaRPr>
              </a:p>
            </p:txBody>
          </p:sp>
        </mc:Choice>
        <mc:Fallback xmlns="">
          <p:sp>
            <p:nvSpPr>
              <p:cNvPr id="10" name="Rechteck 9"/>
              <p:cNvSpPr>
                <a:spLocks noRot="1" noChangeAspect="1" noMove="1" noResize="1" noEditPoints="1" noAdjustHandles="1" noChangeArrowheads="1" noChangeShapeType="1" noTextEdit="1"/>
              </p:cNvSpPr>
              <p:nvPr/>
            </p:nvSpPr>
            <p:spPr>
              <a:xfrm>
                <a:off x="425454" y="1930953"/>
                <a:ext cx="11334749" cy="2016000"/>
              </a:xfrm>
              <a:prstGeom prst="rect">
                <a:avLst/>
              </a:prstGeom>
              <a:blipFill>
                <a:blip r:embed="rId2"/>
                <a:stretch>
                  <a:fillRect l="-54" b="-602"/>
                </a:stretch>
              </a:blipFill>
              <a:ln w="9525" cap="flat" cmpd="sng" algn="ctr">
                <a:solidFill>
                  <a:srgbClr val="0065BD"/>
                </a:solidFill>
                <a:prstDash val="solid"/>
              </a:ln>
              <a:effectLst/>
            </p:spPr>
            <p:txBody>
              <a:bodyPr/>
              <a:lstStyle/>
              <a:p>
                <a:r>
                  <a:rPr lang="en-US">
                    <a:noFill/>
                  </a:rPr>
                  <a:t> </a:t>
                </a:r>
              </a:p>
            </p:txBody>
          </p:sp>
        </mc:Fallback>
      </mc:AlternateContent>
      <p:sp>
        <p:nvSpPr>
          <p:cNvPr id="11" name="Textfeld 10"/>
          <p:cNvSpPr txBox="1"/>
          <p:nvPr/>
        </p:nvSpPr>
        <p:spPr>
          <a:xfrm>
            <a:off x="535564" y="1818422"/>
            <a:ext cx="1479572" cy="225062"/>
          </a:xfrm>
          <a:prstGeom prst="rect">
            <a:avLst/>
          </a:prstGeom>
          <a:solidFill>
            <a:sysClr val="window" lastClr="FFFFFF"/>
          </a:solidFill>
        </p:spPr>
        <p:txBody>
          <a:bodyPr wrap="none" lIns="0" tIns="0" rIns="0" bIns="0" rtlCol="0" anchor="t">
            <a:spAutoFit/>
          </a:bodyPr>
          <a:lstStyle/>
          <a:p>
            <a:pPr fontAlgn="base">
              <a:lnSpc>
                <a:spcPct val="114000"/>
              </a:lnSpc>
              <a:spcBef>
                <a:spcPct val="0"/>
              </a:spcBef>
              <a:spcAft>
                <a:spcPct val="0"/>
              </a:spcAft>
              <a:defRPr/>
            </a:pPr>
            <a:r>
              <a:rPr lang="de-DE" sz="1400" b="1" kern="0" dirty="0">
                <a:latin typeface="Arial"/>
                <a:cs typeface="Arial"/>
              </a:rPr>
              <a:t>Absolute Qualität</a:t>
            </a:r>
            <a:endParaRPr kumimoji="0" lang="de-DE" sz="1400" b="1" i="0" u="none" strike="noStrike" kern="0" cap="none" spc="0" normalizeH="0" baseline="0" noProof="0" dirty="0">
              <a:ln>
                <a:noFill/>
              </a:ln>
              <a:effectLst/>
              <a:uLnTx/>
              <a:uFillTx/>
              <a:latin typeface="Arial"/>
              <a:cs typeface="Arial"/>
            </a:endParaRPr>
          </a:p>
        </p:txBody>
      </p:sp>
      <mc:AlternateContent xmlns:mc="http://schemas.openxmlformats.org/markup-compatibility/2006" xmlns:a14="http://schemas.microsoft.com/office/drawing/2010/main">
        <mc:Choice Requires="a14">
          <p:sp>
            <p:nvSpPr>
              <p:cNvPr id="12" name="Rechteck 11"/>
              <p:cNvSpPr/>
              <p:nvPr/>
            </p:nvSpPr>
            <p:spPr>
              <a:xfrm>
                <a:off x="425455" y="4407132"/>
                <a:ext cx="11334748" cy="2016000"/>
              </a:xfrm>
              <a:prstGeom prst="rect">
                <a:avLst/>
              </a:prstGeom>
              <a:noFill/>
              <a:ln w="9525" cap="flat" cmpd="sng" algn="ctr">
                <a:solidFill>
                  <a:srgbClr val="0065BD"/>
                </a:solidFill>
                <a:prstDash val="solid"/>
              </a:ln>
              <a:effectLst/>
            </p:spPr>
            <p:txBody>
              <a:bodyPr rot="0" spcFirstLastPara="0" vertOverflow="overflow" horzOverflow="overflow" vert="horz" wrap="square" lIns="91440" tIns="216000" rIns="91440" bIns="45720" numCol="1" spcCol="0" rtlCol="0" fromWordArt="0" anchor="t" anchorCtr="0" forceAA="0" compatLnSpc="1">
                <a:prstTxWarp prst="textNoShape">
                  <a:avLst/>
                </a:prstTxWarp>
                <a:noAutofit/>
              </a:bodyPr>
              <a:lstStyle/>
              <a:p>
                <a:pPr marL="0" marR="0" lvl="0" indent="0" defTabSz="914400" eaLnBrk="1" fontAlgn="base" latinLnBrk="0" hangingPunct="1">
                  <a:lnSpc>
                    <a:spcPct val="114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𝑞𝑢𝑎𝑙𝑖𝑡𝑦</m:t>
                      </m:r>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𝐸𝑙𝑠𝑦𝐺𝑟𝑢𝑛𝑑𝑖𝑒𝑟𝑒</m:t>
                      </m:r>
                      <m:sSub>
                        <m:sSubPr>
                          <m:ctrlP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𝑟</m:t>
                          </m:r>
                        </m:e>
                        <m:sub>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𝐾𝑂𝑅</m:t>
                          </m:r>
                          <m:sSub>
                            <m:sSubPr>
                              <m:ctrlP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𝑁</m:t>
                              </m:r>
                            </m:e>
                            <m:sub>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𝐷𝑖𝑓𝑓</m:t>
                              </m:r>
                            </m:sub>
                          </m:sSub>
                        </m:sub>
                      </m:sSub>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𝑓</m:t>
                      </m:r>
                      <m:d>
                        <m:dPr>
                          <m:ctrlP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de-DE" sz="1400" b="0" i="1" u="none" strike="noStrike" kern="0" cap="none" spc="0" normalizeH="0" baseline="0" noProof="0" smtClean="0">
                              <a:ln>
                                <a:noFill/>
                              </a:ln>
                              <a:solidFill>
                                <a:prstClr val="black"/>
                              </a:solidFill>
                              <a:effectLst/>
                              <a:uLnTx/>
                              <a:uFillTx/>
                              <a:latin typeface="Cambria Math" panose="02040503050406030204" pitchFamily="18" charset="0"/>
                              <a:ea typeface="+mn-ea"/>
                              <a:cs typeface="+mn-cs"/>
                            </a:rPr>
                            <m:t>𝑎𝑐𝑡𝑢𝑎𝑙𝑃𝑎𝑟𝑎𝑚𝑒𝑡𝑒𝑟𝑠</m:t>
                          </m:r>
                        </m:e>
                      </m:d>
                    </m:oMath>
                  </m:oMathPara>
                </a14:m>
                <a:endParaRPr kumimoji="0" lang="de-DE" sz="1400" b="0" i="0" u="none" strike="noStrike" kern="0" cap="none" spc="0" normalizeH="0" baseline="0" noProof="0" dirty="0">
                  <a:ln>
                    <a:noFill/>
                  </a:ln>
                  <a:solidFill>
                    <a:prstClr val="black"/>
                  </a:solidFill>
                  <a:effectLst/>
                  <a:uLnTx/>
                  <a:uFillTx/>
                  <a:latin typeface="Arial"/>
                  <a:ea typeface="+mn-ea"/>
                  <a:cs typeface="+mn-cs"/>
                </a:endParaRPr>
              </a:p>
              <a:p>
                <a:pPr marL="0" marR="0" lvl="0" indent="0" defTabSz="914400" eaLnBrk="1" fontAlgn="base" latinLnBrk="0" hangingPunct="1">
                  <a:lnSpc>
                    <a:spcPct val="114000"/>
                  </a:lnSpc>
                  <a:spcBef>
                    <a:spcPct val="0"/>
                  </a:spcBef>
                  <a:spcAft>
                    <a:spcPct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base" latinLnBrk="0" hangingPunct="1">
                  <a:lnSpc>
                    <a:spcPct val="114000"/>
                  </a:lnSpc>
                  <a:spcBef>
                    <a:spcPct val="0"/>
                  </a:spcBef>
                  <a:spcAft>
                    <a:spcPct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Arial"/>
                    <a:ea typeface="+mn-ea"/>
                    <a:cs typeface="+mn-cs"/>
                  </a:rPr>
                  <a:t>3458 data points</a:t>
                </a:r>
              </a:p>
              <a:p>
                <a:pPr marL="285750" marR="0" lvl="0" indent="-285750" defTabSz="914400" eaLnBrk="1" fontAlgn="base" latinLnBrk="0" hangingPunct="1">
                  <a:lnSpc>
                    <a:spcPct val="114000"/>
                  </a:lnSpc>
                  <a:spcBef>
                    <a:spcPct val="0"/>
                  </a:spcBef>
                  <a:spcAft>
                    <a:spcPct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Arial"/>
                    <a:ea typeface="+mn-ea"/>
                    <a:cs typeface="+mn-cs"/>
                  </a:rPr>
                  <a:t>rather good fit</a:t>
                </a:r>
              </a:p>
              <a:p>
                <a:pPr marL="285750" marR="0" lvl="0" indent="-285750" defTabSz="914400" eaLnBrk="1" fontAlgn="base" latinLnBrk="0" hangingPunct="1">
                  <a:lnSpc>
                    <a:spcPct val="114000"/>
                  </a:lnSpc>
                  <a:spcBef>
                    <a:spcPct val="0"/>
                  </a:spcBef>
                  <a:spcAft>
                    <a:spcPct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Arial"/>
                    <a:ea typeface="+mn-ea"/>
                    <a:cs typeface="+mn-cs"/>
                  </a:rPr>
                  <a:t>slight </a:t>
                </a:r>
                <a:r>
                  <a:rPr kumimoji="0" lang="en-US" sz="1400" b="0" i="0" u="none" strike="noStrike" kern="0" cap="none" spc="0" normalizeH="0" baseline="0" noProof="0" dirty="0" err="1">
                    <a:ln>
                      <a:noFill/>
                    </a:ln>
                    <a:solidFill>
                      <a:prstClr val="black"/>
                    </a:solidFill>
                    <a:effectLst/>
                    <a:uLnTx/>
                    <a:uFillTx/>
                    <a:latin typeface="Arial"/>
                    <a:ea typeface="+mn-ea"/>
                    <a:cs typeface="+mn-cs"/>
                  </a:rPr>
                  <a:t>overfit</a:t>
                </a:r>
                <a:endParaRPr kumimoji="0" lang="en-US" sz="14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base" latinLnBrk="0" hangingPunct="1">
                  <a:lnSpc>
                    <a:spcPct val="114000"/>
                  </a:lnSpc>
                  <a:spcBef>
                    <a:spcPct val="0"/>
                  </a:spcBef>
                  <a:spcAft>
                    <a:spcPct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base" latinLnBrk="0" hangingPunct="1">
                  <a:lnSpc>
                    <a:spcPct val="114000"/>
                  </a:lnSpc>
                  <a:spcBef>
                    <a:spcPct val="0"/>
                  </a:spcBef>
                  <a:spcAft>
                    <a:spcPct val="0"/>
                  </a:spcAft>
                  <a:buClr>
                    <a:srgbClr val="0065BD"/>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Arial"/>
                    <a:ea typeface="+mn-ea"/>
                    <a:cs typeface="+mn-cs"/>
                  </a:rPr>
                  <a:t>Not a suitable model </a:t>
                </a:r>
                <a:r>
                  <a:rPr kumimoji="0" lang="en-US" sz="1400" b="0" i="0" u="none" strike="noStrike" kern="0" cap="none" spc="0" normalizeH="0" baseline="0" noProof="0" dirty="0">
                    <a:ln>
                      <a:noFill/>
                    </a:ln>
                    <a:solidFill>
                      <a:prstClr val="black"/>
                    </a:solidFill>
                    <a:effectLst/>
                    <a:uLnTx/>
                    <a:uFillTx/>
                    <a:latin typeface="Arial"/>
                    <a:ea typeface="+mn-ea"/>
                    <a:cs typeface="+mn-cs"/>
                    <a:sym typeface="Wingdings" panose="05000000000000000000" pitchFamily="2" charset="2"/>
                  </a:rPr>
                  <a:t> use absolute quality as targeted value</a:t>
                </a:r>
                <a:endParaRPr kumimoji="0" lang="en-US" sz="1400" b="0" i="0" u="none" strike="noStrike" kern="0" cap="none" spc="0" normalizeH="0" baseline="0" noProof="0" dirty="0">
                  <a:ln>
                    <a:noFill/>
                  </a:ln>
                  <a:solidFill>
                    <a:prstClr val="black"/>
                  </a:solidFill>
                  <a:effectLst/>
                  <a:uLnTx/>
                  <a:uFillTx/>
                  <a:latin typeface="Arial"/>
                  <a:ea typeface="+mn-ea"/>
                  <a:cs typeface="+mn-cs"/>
                </a:endParaRPr>
              </a:p>
              <a:p>
                <a:pPr marL="285750" marR="0" lvl="0" indent="-285750" defTabSz="914400" eaLnBrk="1" fontAlgn="base" latinLnBrk="0" hangingPunct="1">
                  <a:lnSpc>
                    <a:spcPct val="114000"/>
                  </a:lnSpc>
                  <a:spcBef>
                    <a:spcPct val="0"/>
                  </a:spcBef>
                  <a:spcAft>
                    <a:spcPct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Arial"/>
                  <a:ea typeface="+mn-ea"/>
                  <a:cs typeface="+mn-cs"/>
                </a:endParaRPr>
              </a:p>
            </p:txBody>
          </p:sp>
        </mc:Choice>
        <mc:Fallback xmlns="">
          <p:sp>
            <p:nvSpPr>
              <p:cNvPr id="12" name="Rechteck 11"/>
              <p:cNvSpPr>
                <a:spLocks noRot="1" noChangeAspect="1" noMove="1" noResize="1" noEditPoints="1" noAdjustHandles="1" noChangeArrowheads="1" noChangeShapeType="1" noTextEdit="1"/>
              </p:cNvSpPr>
              <p:nvPr/>
            </p:nvSpPr>
            <p:spPr>
              <a:xfrm>
                <a:off x="425455" y="4407132"/>
                <a:ext cx="11334748" cy="2016000"/>
              </a:xfrm>
              <a:prstGeom prst="rect">
                <a:avLst/>
              </a:prstGeom>
              <a:blipFill>
                <a:blip r:embed="rId3"/>
                <a:stretch>
                  <a:fillRect l="-54" b="-1502"/>
                </a:stretch>
              </a:blipFill>
              <a:ln w="9525" cap="flat" cmpd="sng" algn="ctr">
                <a:solidFill>
                  <a:srgbClr val="0065BD"/>
                </a:solidFill>
                <a:prstDash val="solid"/>
              </a:ln>
              <a:effectLst/>
            </p:spPr>
            <p:txBody>
              <a:bodyPr/>
              <a:lstStyle/>
              <a:p>
                <a:r>
                  <a:rPr lang="en-US">
                    <a:noFill/>
                  </a:rPr>
                  <a:t> </a:t>
                </a:r>
              </a:p>
            </p:txBody>
          </p:sp>
        </mc:Fallback>
      </mc:AlternateContent>
      <p:sp>
        <p:nvSpPr>
          <p:cNvPr id="13" name="Textfeld 12"/>
          <p:cNvSpPr txBox="1"/>
          <p:nvPr/>
        </p:nvSpPr>
        <p:spPr>
          <a:xfrm>
            <a:off x="535564" y="4294602"/>
            <a:ext cx="1401025" cy="225062"/>
          </a:xfrm>
          <a:prstGeom prst="rect">
            <a:avLst/>
          </a:prstGeom>
          <a:solidFill>
            <a:sysClr val="window" lastClr="FFFFFF"/>
          </a:solidFill>
        </p:spPr>
        <p:txBody>
          <a:bodyPr wrap="none" lIns="0" tIns="0" rIns="0" bIns="0" rtlCol="0" anchor="t">
            <a:spAutoFit/>
          </a:bodyPr>
          <a:lstStyle/>
          <a:p>
            <a:pPr marL="0" marR="0" lvl="0" indent="0" defTabSz="914400" eaLnBrk="1" fontAlgn="base" latinLnBrk="0" hangingPunct="1">
              <a:lnSpc>
                <a:spcPct val="114000"/>
              </a:lnSpc>
              <a:spcBef>
                <a:spcPct val="0"/>
              </a:spcBef>
              <a:spcAft>
                <a:spcPct val="0"/>
              </a:spcAft>
              <a:buClrTx/>
              <a:buSzTx/>
              <a:buFontTx/>
              <a:buNone/>
              <a:tabLst/>
              <a:defRPr/>
            </a:pPr>
            <a:r>
              <a:rPr kumimoji="0" lang="de-DE" sz="1400" b="1" i="0" u="none" strike="noStrike" kern="0" cap="none" spc="0" normalizeH="0" baseline="0" noProof="0" dirty="0">
                <a:ln>
                  <a:noFill/>
                </a:ln>
                <a:effectLst/>
                <a:uLnTx/>
                <a:uFillTx/>
                <a:latin typeface="Arial"/>
                <a:cs typeface="Arial"/>
              </a:rPr>
              <a:t>Relative </a:t>
            </a:r>
            <a:r>
              <a:rPr lang="de-DE" sz="1400" b="1" kern="0" dirty="0">
                <a:latin typeface="Arial"/>
                <a:cs typeface="Arial"/>
              </a:rPr>
              <a:t>Qualität</a:t>
            </a:r>
            <a:endParaRPr kumimoji="0" lang="de-DE" sz="1400" b="1" i="0" u="none" strike="noStrike" kern="0" cap="none" spc="0" normalizeH="0" baseline="0" noProof="0" dirty="0">
              <a:ln>
                <a:noFill/>
              </a:ln>
              <a:solidFill>
                <a:prstClr val="black"/>
              </a:solidFill>
              <a:effectLst/>
              <a:uLnTx/>
              <a:uFillTx/>
              <a:latin typeface="Arial"/>
              <a:cs typeface="Arial" charset="0"/>
            </a:endParaRPr>
          </a:p>
        </p:txBody>
      </p:sp>
      <p:pic>
        <p:nvPicPr>
          <p:cNvPr id="14" name="Grafik 13"/>
          <p:cNvPicPr>
            <a:picLocks noChangeAspect="1"/>
          </p:cNvPicPr>
          <p:nvPr/>
        </p:nvPicPr>
        <p:blipFill>
          <a:blip r:embed="rId4"/>
          <a:stretch>
            <a:fillRect/>
          </a:stretch>
        </p:blipFill>
        <p:spPr>
          <a:xfrm>
            <a:off x="8374785" y="1956983"/>
            <a:ext cx="2954197" cy="1984162"/>
          </a:xfrm>
          <a:prstGeom prst="rect">
            <a:avLst/>
          </a:prstGeom>
        </p:spPr>
      </p:pic>
      <p:pic>
        <p:nvPicPr>
          <p:cNvPr id="15" name="Grafik 14"/>
          <p:cNvPicPr>
            <a:picLocks noChangeAspect="1"/>
          </p:cNvPicPr>
          <p:nvPr/>
        </p:nvPicPr>
        <p:blipFill>
          <a:blip r:embed="rId5"/>
          <a:stretch>
            <a:fillRect/>
          </a:stretch>
        </p:blipFill>
        <p:spPr>
          <a:xfrm>
            <a:off x="8420320" y="4438970"/>
            <a:ext cx="2908662" cy="1984162"/>
          </a:xfrm>
          <a:prstGeom prst="rect">
            <a:avLst/>
          </a:prstGeom>
        </p:spPr>
      </p:pic>
      <p:pic>
        <p:nvPicPr>
          <p:cNvPr id="16" name="Grafik 15"/>
          <p:cNvPicPr>
            <a:picLocks noChangeAspect="1"/>
          </p:cNvPicPr>
          <p:nvPr/>
        </p:nvPicPr>
        <p:blipFill>
          <a:blip r:embed="rId6"/>
          <a:stretch>
            <a:fillRect/>
          </a:stretch>
        </p:blipFill>
        <p:spPr>
          <a:xfrm>
            <a:off x="5649749" y="2074692"/>
            <a:ext cx="2650392" cy="1746735"/>
          </a:xfrm>
          <a:prstGeom prst="rect">
            <a:avLst/>
          </a:prstGeom>
        </p:spPr>
      </p:pic>
      <p:sp>
        <p:nvSpPr>
          <p:cNvPr id="5" name="3 Rectángulo">
            <a:extLst>
              <a:ext uri="{FF2B5EF4-FFF2-40B4-BE49-F238E27FC236}">
                <a16:creationId xmlns:a16="http://schemas.microsoft.com/office/drawing/2014/main" id="{6566F338-6265-B989-5898-B38E66134C81}"/>
              </a:ext>
            </a:extLst>
          </p:cNvPr>
          <p:cNvSpPr/>
          <p:nvPr/>
        </p:nvSpPr>
        <p:spPr>
          <a:xfrm>
            <a:off x="6392849" y="217566"/>
            <a:ext cx="2781339" cy="584775"/>
          </a:xfrm>
          <a:prstGeom prst="rect">
            <a:avLst/>
          </a:prstGeom>
        </p:spPr>
        <p:txBody>
          <a:bodyPr wrap="none">
            <a:spAutoFit/>
          </a:bodyPr>
          <a:lstStyle/>
          <a:p>
            <a:r>
              <a:rPr lang="en-US" sz="3200" b="1" dirty="0">
                <a:solidFill>
                  <a:schemeClr val="bg1"/>
                </a:solidFill>
                <a:latin typeface="Arial" panose="020B0604020202020204" pitchFamily="34" charset="0"/>
                <a:cs typeface="Arial" panose="020B0604020202020204" pitchFamily="34" charset="0"/>
              </a:rPr>
              <a:t>HOE Training</a:t>
            </a:r>
          </a:p>
        </p:txBody>
      </p:sp>
      <p:sp>
        <p:nvSpPr>
          <p:cNvPr id="6" name="3 Rectángulo">
            <a:extLst>
              <a:ext uri="{FF2B5EF4-FFF2-40B4-BE49-F238E27FC236}">
                <a16:creationId xmlns:a16="http://schemas.microsoft.com/office/drawing/2014/main" id="{DF23972C-04C5-AD02-9289-5F896F63EB82}"/>
              </a:ext>
            </a:extLst>
          </p:cNvPr>
          <p:cNvSpPr/>
          <p:nvPr/>
        </p:nvSpPr>
        <p:spPr>
          <a:xfrm>
            <a:off x="9417927" y="343979"/>
            <a:ext cx="13003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June 2023</a:t>
            </a:r>
          </a:p>
        </p:txBody>
      </p:sp>
      <p:cxnSp>
        <p:nvCxnSpPr>
          <p:cNvPr id="7" name="Connettore diritto 19">
            <a:extLst>
              <a:ext uri="{FF2B5EF4-FFF2-40B4-BE49-F238E27FC236}">
                <a16:creationId xmlns:a16="http://schemas.microsoft.com/office/drawing/2014/main" id="{2EB77C74-BA0C-0304-573C-74F5D4F41768}"/>
              </a:ext>
            </a:extLst>
          </p:cNvPr>
          <p:cNvCxnSpPr>
            <a:cxnSpLocks/>
          </p:cNvCxnSpPr>
          <p:nvPr/>
        </p:nvCxnSpPr>
        <p:spPr>
          <a:xfrm>
            <a:off x="9337251" y="363421"/>
            <a:ext cx="0" cy="2930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26AB7D9-F684-E704-C88D-90C09E227522}"/>
              </a:ext>
            </a:extLst>
          </p:cNvPr>
          <p:cNvSpPr/>
          <p:nvPr/>
        </p:nvSpPr>
        <p:spPr>
          <a:xfrm>
            <a:off x="771769" y="6135076"/>
            <a:ext cx="5470769" cy="244231"/>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err="1">
                <a:solidFill>
                  <a:srgbClr val="000000"/>
                </a:solidFill>
                <a:ea typeface="Calibri"/>
                <a:cs typeface="Calibri"/>
              </a:rPr>
              <a:t>kein</a:t>
            </a:r>
            <a:r>
              <a:rPr lang="en-US" sz="1400" dirty="0">
                <a:solidFill>
                  <a:srgbClr val="000000"/>
                </a:solidFill>
                <a:ea typeface="Calibri"/>
                <a:cs typeface="Calibri"/>
              </a:rPr>
              <a:t> </a:t>
            </a:r>
            <a:r>
              <a:rPr lang="en-US" sz="1400" err="1">
                <a:solidFill>
                  <a:srgbClr val="000000"/>
                </a:solidFill>
                <a:ea typeface="Calibri"/>
                <a:cs typeface="Calibri"/>
              </a:rPr>
              <a:t>passendes</a:t>
            </a:r>
            <a:r>
              <a:rPr lang="en-US" sz="1400" dirty="0">
                <a:solidFill>
                  <a:srgbClr val="000000"/>
                </a:solidFill>
                <a:ea typeface="Calibri"/>
                <a:cs typeface="Calibri"/>
              </a:rPr>
              <a:t> Modell --&gt; </a:t>
            </a:r>
            <a:r>
              <a:rPr lang="en-US" sz="1400" err="1">
                <a:solidFill>
                  <a:srgbClr val="000000"/>
                </a:solidFill>
                <a:ea typeface="Calibri"/>
                <a:cs typeface="Calibri"/>
              </a:rPr>
              <a:t>verwende</a:t>
            </a:r>
            <a:r>
              <a:rPr lang="en-US" sz="1400" dirty="0">
                <a:solidFill>
                  <a:srgbClr val="000000"/>
                </a:solidFill>
                <a:ea typeface="Calibri"/>
                <a:cs typeface="Calibri"/>
              </a:rPr>
              <a:t> absolute </a:t>
            </a:r>
            <a:r>
              <a:rPr lang="en-US" sz="1400" err="1">
                <a:solidFill>
                  <a:srgbClr val="000000"/>
                </a:solidFill>
                <a:ea typeface="Calibri"/>
                <a:cs typeface="Calibri"/>
              </a:rPr>
              <a:t>Qualität</a:t>
            </a:r>
            <a:r>
              <a:rPr lang="en-US" sz="1400" dirty="0">
                <a:solidFill>
                  <a:srgbClr val="000000"/>
                </a:solidFill>
                <a:ea typeface="Calibri"/>
                <a:cs typeface="Calibri"/>
              </a:rPr>
              <a:t> </a:t>
            </a:r>
            <a:r>
              <a:rPr lang="en-US" sz="1400" err="1">
                <a:solidFill>
                  <a:srgbClr val="000000"/>
                </a:solidFill>
                <a:ea typeface="Calibri"/>
                <a:cs typeface="Calibri"/>
              </a:rPr>
              <a:t>als</a:t>
            </a:r>
            <a:r>
              <a:rPr lang="en-US" sz="1400" dirty="0">
                <a:solidFill>
                  <a:srgbClr val="000000"/>
                </a:solidFill>
                <a:ea typeface="Calibri"/>
                <a:cs typeface="Calibri"/>
              </a:rPr>
              <a:t> </a:t>
            </a:r>
            <a:r>
              <a:rPr lang="en-US" sz="1400" err="1">
                <a:solidFill>
                  <a:srgbClr val="000000"/>
                </a:solidFill>
                <a:ea typeface="Calibri"/>
                <a:cs typeface="Calibri"/>
              </a:rPr>
              <a:t>Zielgröße</a:t>
            </a:r>
            <a:endParaRPr lang="en-US" sz="1400" err="1">
              <a:solidFill>
                <a:srgbClr val="000000"/>
              </a:solidFill>
            </a:endParaRPr>
          </a:p>
        </p:txBody>
      </p:sp>
      <p:sp>
        <p:nvSpPr>
          <p:cNvPr id="3" name="Rectangle 2">
            <a:extLst>
              <a:ext uri="{FF2B5EF4-FFF2-40B4-BE49-F238E27FC236}">
                <a16:creationId xmlns:a16="http://schemas.microsoft.com/office/drawing/2014/main" id="{B18526AD-67D2-CC0B-2B14-A08372FA00E8}"/>
              </a:ext>
            </a:extLst>
          </p:cNvPr>
          <p:cNvSpPr/>
          <p:nvPr/>
        </p:nvSpPr>
        <p:spPr>
          <a:xfrm>
            <a:off x="771769" y="3634152"/>
            <a:ext cx="2706077" cy="22469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err="1">
                <a:solidFill>
                  <a:srgbClr val="000000"/>
                </a:solidFill>
                <a:ea typeface="Calibri"/>
                <a:cs typeface="Calibri"/>
              </a:rPr>
              <a:t>könnte</a:t>
            </a:r>
            <a:r>
              <a:rPr lang="en-US" sz="1400" dirty="0">
                <a:solidFill>
                  <a:srgbClr val="000000"/>
                </a:solidFill>
                <a:ea typeface="Calibri"/>
                <a:cs typeface="Calibri"/>
              </a:rPr>
              <a:t> </a:t>
            </a:r>
            <a:r>
              <a:rPr lang="en-US" sz="1400" dirty="0" err="1">
                <a:solidFill>
                  <a:srgbClr val="000000"/>
                </a:solidFill>
                <a:ea typeface="Calibri"/>
                <a:cs typeface="Calibri"/>
              </a:rPr>
              <a:t>ein</a:t>
            </a:r>
            <a:r>
              <a:rPr lang="en-US" sz="1400" dirty="0">
                <a:solidFill>
                  <a:srgbClr val="000000"/>
                </a:solidFill>
                <a:ea typeface="Calibri"/>
                <a:cs typeface="Calibri"/>
              </a:rPr>
              <a:t> passendes Modell sein</a:t>
            </a:r>
          </a:p>
        </p:txBody>
      </p:sp>
    </p:spTree>
    <p:extLst>
      <p:ext uri="{BB962C8B-B14F-4D97-AF65-F5344CB8AC3E}">
        <p14:creationId xmlns:p14="http://schemas.microsoft.com/office/powerpoint/2010/main" val="863248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F5A2E4-FF9D-D102-09B8-761DA4FDCA78}"/>
              </a:ext>
            </a:extLst>
          </p:cNvPr>
          <p:cNvSpPr>
            <a:spLocks noGrp="1"/>
          </p:cNvSpPr>
          <p:nvPr>
            <p:ph type="ctrTitle"/>
          </p:nvPr>
        </p:nvSpPr>
        <p:spPr>
          <a:xfrm>
            <a:off x="843380" y="2235200"/>
            <a:ext cx="10218196" cy="2387600"/>
          </a:xfrm>
        </p:spPr>
        <p:txBody>
          <a:bodyPr/>
          <a:lstStyle/>
          <a:p>
            <a:r>
              <a:rPr lang="es-ES" dirty="0" err="1">
                <a:solidFill>
                  <a:schemeClr val="bg1"/>
                </a:solidFill>
              </a:rPr>
              <a:t>Quality</a:t>
            </a:r>
            <a:r>
              <a:rPr lang="es-ES" dirty="0">
                <a:solidFill>
                  <a:schemeClr val="bg1"/>
                </a:solidFill>
              </a:rPr>
              <a:t> </a:t>
            </a:r>
            <a:r>
              <a:rPr lang="es-ES" dirty="0" err="1">
                <a:solidFill>
                  <a:schemeClr val="bg1"/>
                </a:solidFill>
              </a:rPr>
              <a:t>Optimization</a:t>
            </a:r>
            <a:r>
              <a:rPr lang="es-ES" dirty="0">
                <a:solidFill>
                  <a:schemeClr val="bg1"/>
                </a:solidFill>
              </a:rPr>
              <a:t> (IBER)</a:t>
            </a:r>
          </a:p>
        </p:txBody>
      </p:sp>
    </p:spTree>
    <p:extLst>
      <p:ext uri="{BB962C8B-B14F-4D97-AF65-F5344CB8AC3E}">
        <p14:creationId xmlns:p14="http://schemas.microsoft.com/office/powerpoint/2010/main" val="1882119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CE2285E5-73E0-0A90-2027-CF6DB1192E3F}"/>
              </a:ext>
            </a:extLst>
          </p:cNvPr>
          <p:cNvSpPr txBox="1">
            <a:spLocks/>
          </p:cNvSpPr>
          <p:nvPr/>
        </p:nvSpPr>
        <p:spPr>
          <a:xfrm>
            <a:off x="1177834" y="2017486"/>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a:t>Shortage in raw materials, increased energy prices and environmental constraints require the EU process industry to improve its performance and flexibility, and therefore increase efficiency.</a:t>
            </a:r>
          </a:p>
          <a:p>
            <a:pPr marL="0" indent="0">
              <a:buFont typeface="Arial" panose="020B0604020202020204" pitchFamily="34" charset="0"/>
              <a:buNone/>
            </a:pPr>
            <a:endParaRPr lang="en-US" sz="2600" dirty="0"/>
          </a:p>
          <a:p>
            <a:pPr marL="0" indent="0">
              <a:buFont typeface="Arial" panose="020B0604020202020204" pitchFamily="34" charset="0"/>
              <a:buNone/>
            </a:pPr>
            <a:r>
              <a:rPr lang="en-US" sz="2600" dirty="0"/>
              <a:t>In this situation there are unexploited opportunities for </a:t>
            </a:r>
            <a:r>
              <a:rPr lang="en-US" sz="2600" dirty="0" err="1"/>
              <a:t>digitising</a:t>
            </a:r>
            <a:r>
              <a:rPr lang="en-US" sz="2600" dirty="0"/>
              <a:t> a large range of enterprises of very different size in the process industry.</a:t>
            </a:r>
          </a:p>
        </p:txBody>
      </p:sp>
      <p:sp>
        <p:nvSpPr>
          <p:cNvPr id="3" name="Titolo 1">
            <a:extLst>
              <a:ext uri="{FF2B5EF4-FFF2-40B4-BE49-F238E27FC236}">
                <a16:creationId xmlns:a16="http://schemas.microsoft.com/office/drawing/2014/main" id="{954DFD3A-5BE6-6543-1DEF-01819E620DBD}"/>
              </a:ext>
            </a:extLst>
          </p:cNvPr>
          <p:cNvSpPr txBox="1">
            <a:spLocks/>
          </p:cNvSpPr>
          <p:nvPr/>
        </p:nvSpPr>
        <p:spPr>
          <a:xfrm>
            <a:off x="1308463" y="22606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rPr>
              <a:t>Challenge</a:t>
            </a:r>
          </a:p>
        </p:txBody>
      </p:sp>
      <p:sp>
        <p:nvSpPr>
          <p:cNvPr id="4" name="3 Rectángulo">
            <a:extLst>
              <a:ext uri="{FF2B5EF4-FFF2-40B4-BE49-F238E27FC236}">
                <a16:creationId xmlns:a16="http://schemas.microsoft.com/office/drawing/2014/main" id="{3A485E70-35E1-459E-F2D2-C09C6AE4A3BE}"/>
              </a:ext>
            </a:extLst>
          </p:cNvPr>
          <p:cNvSpPr/>
          <p:nvPr/>
        </p:nvSpPr>
        <p:spPr>
          <a:xfrm>
            <a:off x="6392849" y="217566"/>
            <a:ext cx="2781339" cy="584775"/>
          </a:xfrm>
          <a:prstGeom prst="rect">
            <a:avLst/>
          </a:prstGeom>
        </p:spPr>
        <p:txBody>
          <a:bodyPr wrap="none">
            <a:spAutoFit/>
          </a:bodyPr>
          <a:lstStyle/>
          <a:p>
            <a:r>
              <a:rPr lang="en-US" sz="3200" b="1" dirty="0">
                <a:solidFill>
                  <a:schemeClr val="bg1"/>
                </a:solidFill>
                <a:latin typeface="Arial" panose="020B0604020202020204" pitchFamily="34" charset="0"/>
                <a:cs typeface="Arial" panose="020B0604020202020204" pitchFamily="34" charset="0"/>
              </a:rPr>
              <a:t>HOE Training</a:t>
            </a:r>
          </a:p>
        </p:txBody>
      </p:sp>
      <p:sp>
        <p:nvSpPr>
          <p:cNvPr id="5" name="3 Rectángulo">
            <a:extLst>
              <a:ext uri="{FF2B5EF4-FFF2-40B4-BE49-F238E27FC236}">
                <a16:creationId xmlns:a16="http://schemas.microsoft.com/office/drawing/2014/main" id="{636A6F09-CE11-B6AE-CCCE-50C1E168DEC0}"/>
              </a:ext>
            </a:extLst>
          </p:cNvPr>
          <p:cNvSpPr/>
          <p:nvPr/>
        </p:nvSpPr>
        <p:spPr>
          <a:xfrm>
            <a:off x="9417927" y="343979"/>
            <a:ext cx="13003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June 2023</a:t>
            </a:r>
          </a:p>
        </p:txBody>
      </p:sp>
      <p:cxnSp>
        <p:nvCxnSpPr>
          <p:cNvPr id="6" name="Connettore diritto 19">
            <a:extLst>
              <a:ext uri="{FF2B5EF4-FFF2-40B4-BE49-F238E27FC236}">
                <a16:creationId xmlns:a16="http://schemas.microsoft.com/office/drawing/2014/main" id="{20B0B245-4ED3-453E-AFB9-FF74D1E1CE9A}"/>
              </a:ext>
            </a:extLst>
          </p:cNvPr>
          <p:cNvCxnSpPr>
            <a:cxnSpLocks/>
          </p:cNvCxnSpPr>
          <p:nvPr/>
        </p:nvCxnSpPr>
        <p:spPr>
          <a:xfrm>
            <a:off x="9337251" y="363421"/>
            <a:ext cx="0" cy="2930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756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a:extLst>
              <a:ext uri="{FF2B5EF4-FFF2-40B4-BE49-F238E27FC236}">
                <a16:creationId xmlns:a16="http://schemas.microsoft.com/office/drawing/2014/main" id="{EF5A7C80-554C-52F3-FF09-0A10F3805E13}"/>
              </a:ext>
            </a:extLst>
          </p:cNvPr>
          <p:cNvSpPr/>
          <p:nvPr/>
        </p:nvSpPr>
        <p:spPr>
          <a:xfrm>
            <a:off x="416965" y="2060232"/>
            <a:ext cx="3583535" cy="400110"/>
          </a:xfrm>
          <a:prstGeom prst="rect">
            <a:avLst/>
          </a:prstGeom>
          <a:solidFill>
            <a:srgbClr val="2A3189"/>
          </a:solidFill>
        </p:spPr>
        <p:txBody>
          <a:bodyPr wrap="square">
            <a:spAutoFit/>
          </a:bodyPr>
          <a:lstStyle/>
          <a:p>
            <a:pPr algn="ctr"/>
            <a:endParaRPr lang="en-US" sz="2000" dirty="0">
              <a:solidFill>
                <a:schemeClr val="bg1"/>
              </a:solidFill>
              <a:latin typeface="Gill Sans MT Condensed" panose="020B0506020104020203" pitchFamily="34" charset="0"/>
              <a:cs typeface="Arial" panose="020B0604020202020204" pitchFamily="34" charset="0"/>
            </a:endParaRPr>
          </a:p>
        </p:txBody>
      </p:sp>
      <p:sp>
        <p:nvSpPr>
          <p:cNvPr id="7" name="3 Rectángulo">
            <a:extLst>
              <a:ext uri="{FF2B5EF4-FFF2-40B4-BE49-F238E27FC236}">
                <a16:creationId xmlns:a16="http://schemas.microsoft.com/office/drawing/2014/main" id="{CEB1E9C6-75D6-4B77-6B09-0F2D270A28D2}"/>
              </a:ext>
            </a:extLst>
          </p:cNvPr>
          <p:cNvSpPr/>
          <p:nvPr/>
        </p:nvSpPr>
        <p:spPr>
          <a:xfrm>
            <a:off x="347909" y="2011804"/>
            <a:ext cx="3583535" cy="461665"/>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Digital Twin</a:t>
            </a:r>
            <a:endParaRPr lang="en-US" sz="3200" dirty="0">
              <a:solidFill>
                <a:schemeClr val="bg1"/>
              </a:solidFill>
              <a:latin typeface="Arial" panose="020B0604020202020204" pitchFamily="34" charset="0"/>
              <a:cs typeface="Arial" panose="020B0604020202020204" pitchFamily="34" charset="0"/>
            </a:endParaRPr>
          </a:p>
        </p:txBody>
      </p:sp>
      <p:sp>
        <p:nvSpPr>
          <p:cNvPr id="11" name="3 CuadroTexto">
            <a:extLst>
              <a:ext uri="{FF2B5EF4-FFF2-40B4-BE49-F238E27FC236}">
                <a16:creationId xmlns:a16="http://schemas.microsoft.com/office/drawing/2014/main" id="{FD4238A8-F114-4231-BE20-8A7A08B2226D}"/>
              </a:ext>
            </a:extLst>
          </p:cNvPr>
          <p:cNvSpPr txBox="1"/>
          <p:nvPr/>
        </p:nvSpPr>
        <p:spPr>
          <a:xfrm>
            <a:off x="440209" y="3167546"/>
            <a:ext cx="4077426" cy="3262432"/>
          </a:xfrm>
          <a:prstGeom prst="rect">
            <a:avLst/>
          </a:prstGeom>
          <a:noFill/>
        </p:spPr>
        <p:txBody>
          <a:bodyPr wrap="square" rtlCol="0">
            <a:spAutoFit/>
          </a:bodyPr>
          <a:lstStyle/>
          <a:p>
            <a:pPr>
              <a:buFont typeface="Arial" pitchFamily="34" charset="0"/>
              <a:buChar char="•"/>
            </a:pPr>
            <a:r>
              <a:rPr lang="en-US" dirty="0">
                <a:latin typeface="Arial" panose="020B0604020202020204" pitchFamily="34" charset="0"/>
                <a:ea typeface="Times New Roman" pitchFamily="18" charset="0"/>
                <a:cs typeface="Arial" panose="020B0604020202020204" pitchFamily="34" charset="0"/>
              </a:rPr>
              <a:t> Relevant parameters</a:t>
            </a:r>
          </a:p>
          <a:p>
            <a:pPr lvl="1">
              <a:buFont typeface="Arial" pitchFamily="34" charset="0"/>
              <a:buChar char="•"/>
            </a:pPr>
            <a:r>
              <a:rPr lang="en-US" sz="1400" dirty="0">
                <a:latin typeface="Arial" panose="020B0604020202020204" pitchFamily="34" charset="0"/>
                <a:ea typeface="Times New Roman" pitchFamily="18" charset="0"/>
                <a:cs typeface="Arial" panose="020B0604020202020204" pitchFamily="34" charset="0"/>
              </a:rPr>
              <a:t> Thickness of the product after the EGC step</a:t>
            </a:r>
          </a:p>
          <a:p>
            <a:pPr>
              <a:buFont typeface="Arial" pitchFamily="34" charset="0"/>
              <a:buChar char="•"/>
            </a:pPr>
            <a:endParaRPr lang="en-US" sz="1400" dirty="0">
              <a:latin typeface="Arial" panose="020B0604020202020204" pitchFamily="34" charset="0"/>
              <a:ea typeface="Times New Roman" pitchFamily="18" charset="0"/>
              <a:cs typeface="Arial" panose="020B0604020202020204" pitchFamily="34" charset="0"/>
            </a:endParaRPr>
          </a:p>
          <a:p>
            <a:pPr>
              <a:buFont typeface="Arial" pitchFamily="34" charset="0"/>
              <a:buChar char="•"/>
            </a:pPr>
            <a:r>
              <a:rPr lang="en-US" dirty="0">
                <a:latin typeface="Arial" panose="020B0604020202020204" pitchFamily="34" charset="0"/>
                <a:ea typeface="Times New Roman" pitchFamily="18" charset="0"/>
                <a:cs typeface="Arial" panose="020B0604020202020204" pitchFamily="34" charset="0"/>
              </a:rPr>
              <a:t> Ultimate Goal</a:t>
            </a:r>
          </a:p>
          <a:p>
            <a:pPr lvl="1">
              <a:buFont typeface="Arial" pitchFamily="34" charset="0"/>
              <a:buChar char="•"/>
            </a:pPr>
            <a:r>
              <a:rPr lang="en-US" sz="1400" dirty="0">
                <a:latin typeface="Arial" panose="020B0604020202020204" pitchFamily="34" charset="0"/>
                <a:ea typeface="Times New Roman" pitchFamily="18" charset="0"/>
                <a:cs typeface="Arial" panose="020B0604020202020204" pitchFamily="34" charset="0"/>
              </a:rPr>
              <a:t> Given a real plant scenario, to generate future recommendations of setpoints (SPs) to achieve the desired product thickness</a:t>
            </a:r>
          </a:p>
          <a:p>
            <a:pPr lvl="1">
              <a:buFont typeface="Arial" pitchFamily="34" charset="0"/>
              <a:buChar char="•"/>
            </a:pPr>
            <a:endParaRPr lang="en-US" sz="1200" dirty="0">
              <a:latin typeface="Arial" panose="020B0604020202020204" pitchFamily="34" charset="0"/>
              <a:ea typeface="Times New Roman" pitchFamily="18" charset="0"/>
              <a:cs typeface="Arial" panose="020B0604020202020204" pitchFamily="34" charset="0"/>
            </a:endParaRPr>
          </a:p>
          <a:p>
            <a:pPr>
              <a:buFont typeface="Arial" pitchFamily="34" charset="0"/>
              <a:buChar char="•"/>
            </a:pPr>
            <a:r>
              <a:rPr lang="en-US" dirty="0">
                <a:latin typeface="Arial" panose="020B0604020202020204" pitchFamily="34" charset="0"/>
                <a:ea typeface="Times New Roman" pitchFamily="18" charset="0"/>
                <a:cs typeface="Arial" panose="020B0604020202020204" pitchFamily="34" charset="0"/>
              </a:rPr>
              <a:t> Methodology</a:t>
            </a:r>
          </a:p>
          <a:p>
            <a:pPr lvl="1">
              <a:buFont typeface="Arial" pitchFamily="34" charset="0"/>
              <a:buChar char="•"/>
            </a:pPr>
            <a:r>
              <a:rPr lang="en-US" sz="1400" dirty="0">
                <a:latin typeface="Arial" panose="020B0604020202020204" pitchFamily="34" charset="0"/>
                <a:ea typeface="Times New Roman" pitchFamily="18" charset="0"/>
                <a:cs typeface="Arial" panose="020B0604020202020204" pitchFamily="34" charset="0"/>
              </a:rPr>
              <a:t> A genetic algorithm has been used to optimize this case due to the need for exhaustive exploration of the search space and the presence of complex constraints</a:t>
            </a:r>
            <a:endParaRPr lang="en-US" sz="1400" dirty="0">
              <a:ea typeface="Times New Roman" pitchFamily="18" charset="0"/>
              <a:cs typeface="Times New Roman" pitchFamily="18" charset="0"/>
            </a:endParaRPr>
          </a:p>
        </p:txBody>
      </p:sp>
      <p:sp>
        <p:nvSpPr>
          <p:cNvPr id="18" name="3 Rectángulo">
            <a:extLst>
              <a:ext uri="{FF2B5EF4-FFF2-40B4-BE49-F238E27FC236}">
                <a16:creationId xmlns:a16="http://schemas.microsoft.com/office/drawing/2014/main" id="{8BDC8225-F499-47BD-905E-154026956819}"/>
              </a:ext>
            </a:extLst>
          </p:cNvPr>
          <p:cNvSpPr/>
          <p:nvPr/>
        </p:nvSpPr>
        <p:spPr>
          <a:xfrm>
            <a:off x="416965" y="2585032"/>
            <a:ext cx="889451" cy="400110"/>
          </a:xfrm>
          <a:prstGeom prst="rect">
            <a:avLst/>
          </a:prstGeom>
          <a:solidFill>
            <a:schemeClr val="accent1">
              <a:lumMod val="40000"/>
              <a:lumOff val="60000"/>
            </a:schemeClr>
          </a:solidFill>
        </p:spPr>
        <p:txBody>
          <a:bodyPr wrap="square">
            <a:spAutoFit/>
          </a:bodyPr>
          <a:lstStyle/>
          <a:p>
            <a:pPr algn="ctr"/>
            <a:endParaRPr lang="en-US" sz="2000" dirty="0">
              <a:solidFill>
                <a:schemeClr val="bg1"/>
              </a:solidFill>
              <a:latin typeface="Gill Sans MT Condensed" panose="020B0506020104020203" pitchFamily="34" charset="0"/>
              <a:cs typeface="Arial" panose="020B0604020202020204" pitchFamily="34" charset="0"/>
            </a:endParaRPr>
          </a:p>
        </p:txBody>
      </p:sp>
      <p:sp>
        <p:nvSpPr>
          <p:cNvPr id="19" name="3 Rectángulo">
            <a:extLst>
              <a:ext uri="{FF2B5EF4-FFF2-40B4-BE49-F238E27FC236}">
                <a16:creationId xmlns:a16="http://schemas.microsoft.com/office/drawing/2014/main" id="{1037650A-C03A-488C-B760-B2F9907F091B}"/>
              </a:ext>
            </a:extLst>
          </p:cNvPr>
          <p:cNvSpPr/>
          <p:nvPr/>
        </p:nvSpPr>
        <p:spPr>
          <a:xfrm>
            <a:off x="347910" y="2554254"/>
            <a:ext cx="1057657" cy="461665"/>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IBER</a:t>
            </a:r>
            <a:endParaRPr lang="en-US" sz="3200" dirty="0">
              <a:solidFill>
                <a:schemeClr val="bg1"/>
              </a:solidFill>
              <a:latin typeface="Arial" panose="020B0604020202020204" pitchFamily="34" charset="0"/>
              <a:cs typeface="Arial" panose="020B0604020202020204" pitchFamily="34" charset="0"/>
            </a:endParaRPr>
          </a:p>
        </p:txBody>
      </p:sp>
      <p:sp>
        <p:nvSpPr>
          <p:cNvPr id="24" name="3 Rectángulo">
            <a:extLst>
              <a:ext uri="{FF2B5EF4-FFF2-40B4-BE49-F238E27FC236}">
                <a16:creationId xmlns:a16="http://schemas.microsoft.com/office/drawing/2014/main" id="{EC2E8B89-FF20-4FCF-B1D9-1E46E6D29868}"/>
              </a:ext>
            </a:extLst>
          </p:cNvPr>
          <p:cNvSpPr/>
          <p:nvPr/>
        </p:nvSpPr>
        <p:spPr>
          <a:xfrm>
            <a:off x="1403906" y="2585032"/>
            <a:ext cx="2958369" cy="400110"/>
          </a:xfrm>
          <a:prstGeom prst="rect">
            <a:avLst/>
          </a:prstGeom>
          <a:solidFill>
            <a:schemeClr val="accent1">
              <a:lumMod val="40000"/>
              <a:lumOff val="60000"/>
            </a:schemeClr>
          </a:solidFill>
        </p:spPr>
        <p:txBody>
          <a:bodyPr wrap="square">
            <a:spAutoFit/>
          </a:bodyPr>
          <a:lstStyle/>
          <a:p>
            <a:pPr algn="ctr"/>
            <a:endParaRPr lang="en-US" sz="2000" dirty="0">
              <a:solidFill>
                <a:schemeClr val="bg1"/>
              </a:solidFill>
              <a:latin typeface="Gill Sans MT Condensed" panose="020B0506020104020203" pitchFamily="34" charset="0"/>
              <a:cs typeface="Arial" panose="020B0604020202020204" pitchFamily="34" charset="0"/>
            </a:endParaRPr>
          </a:p>
        </p:txBody>
      </p:sp>
      <p:sp>
        <p:nvSpPr>
          <p:cNvPr id="25" name="3 Rectángulo">
            <a:extLst>
              <a:ext uri="{FF2B5EF4-FFF2-40B4-BE49-F238E27FC236}">
                <a16:creationId xmlns:a16="http://schemas.microsoft.com/office/drawing/2014/main" id="{AC538B47-BC1C-48AA-B57A-F50A526B4F04}"/>
              </a:ext>
            </a:extLst>
          </p:cNvPr>
          <p:cNvSpPr/>
          <p:nvPr/>
        </p:nvSpPr>
        <p:spPr>
          <a:xfrm>
            <a:off x="1389256" y="2559124"/>
            <a:ext cx="2973019" cy="461665"/>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Goals</a:t>
            </a:r>
            <a:endParaRPr lang="en-US" sz="3200" dirty="0">
              <a:solidFill>
                <a:schemeClr val="bg1"/>
              </a:solidFill>
              <a:latin typeface="Arial" panose="020B0604020202020204" pitchFamily="34" charset="0"/>
              <a:cs typeface="Arial" panose="020B0604020202020204" pitchFamily="34" charset="0"/>
            </a:endParaRPr>
          </a:p>
        </p:txBody>
      </p:sp>
      <p:sp>
        <p:nvSpPr>
          <p:cNvPr id="2" name="Rectangle 3">
            <a:extLst>
              <a:ext uri="{FF2B5EF4-FFF2-40B4-BE49-F238E27FC236}">
                <a16:creationId xmlns:a16="http://schemas.microsoft.com/office/drawing/2014/main" id="{9A3A57C2-67CA-4B0A-8C2C-B73E717B327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5">
            <a:extLst>
              <a:ext uri="{FF2B5EF4-FFF2-40B4-BE49-F238E27FC236}">
                <a16:creationId xmlns:a16="http://schemas.microsoft.com/office/drawing/2014/main" id="{2BA57790-D0D5-4196-B855-350126B36692}"/>
              </a:ext>
            </a:extLst>
          </p:cNvPr>
          <p:cNvSpPr>
            <a:spLocks noChangeArrowheads="1"/>
          </p:cNvSpPr>
          <p:nvPr/>
        </p:nvSpPr>
        <p:spPr bwMode="auto">
          <a:xfrm>
            <a:off x="0" y="4610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8">
            <a:extLst>
              <a:ext uri="{FF2B5EF4-FFF2-40B4-BE49-F238E27FC236}">
                <a16:creationId xmlns:a16="http://schemas.microsoft.com/office/drawing/2014/main" id="{874C3BC1-5F27-471D-B820-AEF8639A2F0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Rectangle 9">
            <a:extLst>
              <a:ext uri="{FF2B5EF4-FFF2-40B4-BE49-F238E27FC236}">
                <a16:creationId xmlns:a16="http://schemas.microsoft.com/office/drawing/2014/main" id="{310D3BE8-B897-4859-83F7-8251AC41B4D0}"/>
              </a:ext>
            </a:extLst>
          </p:cNvPr>
          <p:cNvSpPr>
            <a:spLocks noChangeArrowheads="1"/>
          </p:cNvSpPr>
          <p:nvPr/>
        </p:nvSpPr>
        <p:spPr bwMode="auto">
          <a:xfrm>
            <a:off x="0" y="3292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4" name="Imagen 4">
            <a:extLst>
              <a:ext uri="{FF2B5EF4-FFF2-40B4-BE49-F238E27FC236}">
                <a16:creationId xmlns:a16="http://schemas.microsoft.com/office/drawing/2014/main" id="{000D39A2-738D-235B-6CD9-6FF390E82289}"/>
              </a:ext>
            </a:extLst>
          </p:cNvPr>
          <p:cNvPicPr>
            <a:picLocks noChangeAspect="1"/>
          </p:cNvPicPr>
          <p:nvPr/>
        </p:nvPicPr>
        <p:blipFill>
          <a:blip r:embed="rId3"/>
          <a:stretch>
            <a:fillRect/>
          </a:stretch>
        </p:blipFill>
        <p:spPr>
          <a:xfrm>
            <a:off x="4954142" y="2060232"/>
            <a:ext cx="6797649" cy="3222470"/>
          </a:xfrm>
          <a:prstGeom prst="rect">
            <a:avLst/>
          </a:prstGeom>
        </p:spPr>
      </p:pic>
      <p:sp>
        <p:nvSpPr>
          <p:cNvPr id="5" name="3 Rectángulo">
            <a:extLst>
              <a:ext uri="{FF2B5EF4-FFF2-40B4-BE49-F238E27FC236}">
                <a16:creationId xmlns:a16="http://schemas.microsoft.com/office/drawing/2014/main" id="{79BFA3EA-86F3-C860-E123-900447645637}"/>
              </a:ext>
            </a:extLst>
          </p:cNvPr>
          <p:cNvSpPr/>
          <p:nvPr/>
        </p:nvSpPr>
        <p:spPr>
          <a:xfrm>
            <a:off x="6392849" y="217566"/>
            <a:ext cx="2781339" cy="584775"/>
          </a:xfrm>
          <a:prstGeom prst="rect">
            <a:avLst/>
          </a:prstGeom>
        </p:spPr>
        <p:txBody>
          <a:bodyPr wrap="none">
            <a:spAutoFit/>
          </a:bodyPr>
          <a:lstStyle/>
          <a:p>
            <a:r>
              <a:rPr lang="en-US" sz="3200" b="1" dirty="0">
                <a:solidFill>
                  <a:schemeClr val="bg1"/>
                </a:solidFill>
                <a:latin typeface="Arial" panose="020B0604020202020204" pitchFamily="34" charset="0"/>
                <a:cs typeface="Arial" panose="020B0604020202020204" pitchFamily="34" charset="0"/>
              </a:rPr>
              <a:t>HOE Training</a:t>
            </a:r>
          </a:p>
        </p:txBody>
      </p:sp>
      <p:sp>
        <p:nvSpPr>
          <p:cNvPr id="20" name="3 Rectángulo">
            <a:extLst>
              <a:ext uri="{FF2B5EF4-FFF2-40B4-BE49-F238E27FC236}">
                <a16:creationId xmlns:a16="http://schemas.microsoft.com/office/drawing/2014/main" id="{C16E51EE-25C5-5CAC-07D3-14C33E7FF37E}"/>
              </a:ext>
            </a:extLst>
          </p:cNvPr>
          <p:cNvSpPr/>
          <p:nvPr/>
        </p:nvSpPr>
        <p:spPr>
          <a:xfrm>
            <a:off x="9417927" y="343979"/>
            <a:ext cx="13003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June 2023</a:t>
            </a:r>
          </a:p>
        </p:txBody>
      </p:sp>
      <p:cxnSp>
        <p:nvCxnSpPr>
          <p:cNvPr id="21" name="Connettore diritto 19">
            <a:extLst>
              <a:ext uri="{FF2B5EF4-FFF2-40B4-BE49-F238E27FC236}">
                <a16:creationId xmlns:a16="http://schemas.microsoft.com/office/drawing/2014/main" id="{9EE4FBFA-CBA0-5415-260C-85ADA2AC8A20}"/>
              </a:ext>
            </a:extLst>
          </p:cNvPr>
          <p:cNvCxnSpPr>
            <a:cxnSpLocks/>
          </p:cNvCxnSpPr>
          <p:nvPr/>
        </p:nvCxnSpPr>
        <p:spPr>
          <a:xfrm>
            <a:off x="9337251" y="363421"/>
            <a:ext cx="0" cy="2930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08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a:extLst>
              <a:ext uri="{FF2B5EF4-FFF2-40B4-BE49-F238E27FC236}">
                <a16:creationId xmlns:a16="http://schemas.microsoft.com/office/drawing/2014/main" id="{EF5A7C80-554C-52F3-FF09-0A10F3805E13}"/>
              </a:ext>
            </a:extLst>
          </p:cNvPr>
          <p:cNvSpPr/>
          <p:nvPr/>
        </p:nvSpPr>
        <p:spPr>
          <a:xfrm>
            <a:off x="416965" y="2060232"/>
            <a:ext cx="3583535" cy="400110"/>
          </a:xfrm>
          <a:prstGeom prst="rect">
            <a:avLst/>
          </a:prstGeom>
          <a:solidFill>
            <a:srgbClr val="2A3189"/>
          </a:solidFill>
        </p:spPr>
        <p:txBody>
          <a:bodyPr wrap="square">
            <a:spAutoFit/>
          </a:bodyPr>
          <a:lstStyle/>
          <a:p>
            <a:pPr algn="ctr"/>
            <a:endParaRPr lang="en-US" sz="2000" dirty="0">
              <a:solidFill>
                <a:schemeClr val="bg1"/>
              </a:solidFill>
              <a:latin typeface="Gill Sans MT Condensed" panose="020B0506020104020203" pitchFamily="34" charset="0"/>
              <a:cs typeface="Arial" panose="020B0604020202020204" pitchFamily="34" charset="0"/>
            </a:endParaRPr>
          </a:p>
        </p:txBody>
      </p:sp>
      <p:sp>
        <p:nvSpPr>
          <p:cNvPr id="7" name="3 Rectángulo">
            <a:extLst>
              <a:ext uri="{FF2B5EF4-FFF2-40B4-BE49-F238E27FC236}">
                <a16:creationId xmlns:a16="http://schemas.microsoft.com/office/drawing/2014/main" id="{CEB1E9C6-75D6-4B77-6B09-0F2D270A28D2}"/>
              </a:ext>
            </a:extLst>
          </p:cNvPr>
          <p:cNvSpPr/>
          <p:nvPr/>
        </p:nvSpPr>
        <p:spPr>
          <a:xfrm>
            <a:off x="347909" y="2011804"/>
            <a:ext cx="3583535" cy="461665"/>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Digital Twin</a:t>
            </a:r>
            <a:endParaRPr lang="en-US" sz="3200" dirty="0">
              <a:solidFill>
                <a:schemeClr val="bg1"/>
              </a:solidFill>
              <a:latin typeface="Arial" panose="020B0604020202020204" pitchFamily="34" charset="0"/>
              <a:cs typeface="Arial" panose="020B0604020202020204" pitchFamily="34" charset="0"/>
            </a:endParaRPr>
          </a:p>
        </p:txBody>
      </p:sp>
      <p:sp>
        <p:nvSpPr>
          <p:cNvPr id="18" name="3 Rectángulo">
            <a:extLst>
              <a:ext uri="{FF2B5EF4-FFF2-40B4-BE49-F238E27FC236}">
                <a16:creationId xmlns:a16="http://schemas.microsoft.com/office/drawing/2014/main" id="{8BDC8225-F499-47BD-905E-154026956819}"/>
              </a:ext>
            </a:extLst>
          </p:cNvPr>
          <p:cNvSpPr/>
          <p:nvPr/>
        </p:nvSpPr>
        <p:spPr>
          <a:xfrm>
            <a:off x="416965" y="2585032"/>
            <a:ext cx="879175" cy="400110"/>
          </a:xfrm>
          <a:prstGeom prst="rect">
            <a:avLst/>
          </a:prstGeom>
          <a:solidFill>
            <a:schemeClr val="accent1">
              <a:lumMod val="40000"/>
              <a:lumOff val="60000"/>
            </a:schemeClr>
          </a:solidFill>
        </p:spPr>
        <p:txBody>
          <a:bodyPr wrap="square">
            <a:spAutoFit/>
          </a:bodyPr>
          <a:lstStyle/>
          <a:p>
            <a:pPr algn="ctr"/>
            <a:endParaRPr lang="en-US" sz="2000" dirty="0">
              <a:solidFill>
                <a:schemeClr val="bg1"/>
              </a:solidFill>
              <a:latin typeface="Gill Sans MT Condensed" panose="020B0506020104020203" pitchFamily="34" charset="0"/>
              <a:cs typeface="Arial" panose="020B0604020202020204" pitchFamily="34" charset="0"/>
            </a:endParaRPr>
          </a:p>
        </p:txBody>
      </p:sp>
      <p:sp>
        <p:nvSpPr>
          <p:cNvPr id="19" name="3 Rectángulo">
            <a:extLst>
              <a:ext uri="{FF2B5EF4-FFF2-40B4-BE49-F238E27FC236}">
                <a16:creationId xmlns:a16="http://schemas.microsoft.com/office/drawing/2014/main" id="{1037650A-C03A-488C-B760-B2F9907F091B}"/>
              </a:ext>
            </a:extLst>
          </p:cNvPr>
          <p:cNvSpPr/>
          <p:nvPr/>
        </p:nvSpPr>
        <p:spPr>
          <a:xfrm>
            <a:off x="347910" y="2554254"/>
            <a:ext cx="1392895" cy="461665"/>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IBER</a:t>
            </a:r>
            <a:endParaRPr lang="en-US" sz="3200" dirty="0">
              <a:solidFill>
                <a:schemeClr val="bg1"/>
              </a:solidFill>
              <a:latin typeface="Arial" panose="020B0604020202020204" pitchFamily="34" charset="0"/>
              <a:cs typeface="Arial" panose="020B0604020202020204" pitchFamily="34" charset="0"/>
            </a:endParaRPr>
          </a:p>
        </p:txBody>
      </p:sp>
      <p:sp>
        <p:nvSpPr>
          <p:cNvPr id="24" name="3 Rectángulo">
            <a:extLst>
              <a:ext uri="{FF2B5EF4-FFF2-40B4-BE49-F238E27FC236}">
                <a16:creationId xmlns:a16="http://schemas.microsoft.com/office/drawing/2014/main" id="{EC2E8B89-FF20-4FCF-B1D9-1E46E6D29868}"/>
              </a:ext>
            </a:extLst>
          </p:cNvPr>
          <p:cNvSpPr/>
          <p:nvPr/>
        </p:nvSpPr>
        <p:spPr>
          <a:xfrm>
            <a:off x="1403906" y="2585032"/>
            <a:ext cx="3896063" cy="400110"/>
          </a:xfrm>
          <a:prstGeom prst="rect">
            <a:avLst/>
          </a:prstGeom>
          <a:solidFill>
            <a:schemeClr val="accent1">
              <a:lumMod val="40000"/>
              <a:lumOff val="60000"/>
            </a:schemeClr>
          </a:solidFill>
        </p:spPr>
        <p:txBody>
          <a:bodyPr wrap="square">
            <a:spAutoFit/>
          </a:bodyPr>
          <a:lstStyle/>
          <a:p>
            <a:pPr algn="ctr"/>
            <a:endParaRPr lang="en-US" sz="2000" dirty="0">
              <a:solidFill>
                <a:schemeClr val="bg1"/>
              </a:solidFill>
              <a:latin typeface="Gill Sans MT Condensed" panose="020B0506020104020203" pitchFamily="34" charset="0"/>
              <a:cs typeface="Arial" panose="020B0604020202020204" pitchFamily="34" charset="0"/>
            </a:endParaRPr>
          </a:p>
        </p:txBody>
      </p:sp>
      <p:sp>
        <p:nvSpPr>
          <p:cNvPr id="25" name="3 Rectángulo">
            <a:extLst>
              <a:ext uri="{FF2B5EF4-FFF2-40B4-BE49-F238E27FC236}">
                <a16:creationId xmlns:a16="http://schemas.microsoft.com/office/drawing/2014/main" id="{AC538B47-BC1C-48AA-B57A-F50A526B4F04}"/>
              </a:ext>
            </a:extLst>
          </p:cNvPr>
          <p:cNvSpPr/>
          <p:nvPr/>
        </p:nvSpPr>
        <p:spPr>
          <a:xfrm>
            <a:off x="1389256" y="2559124"/>
            <a:ext cx="3910713" cy="461665"/>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Development Description</a:t>
            </a:r>
            <a:endParaRPr lang="en-US" sz="3200" dirty="0">
              <a:solidFill>
                <a:schemeClr val="bg1"/>
              </a:solidFill>
              <a:latin typeface="Arial" panose="020B0604020202020204" pitchFamily="34" charset="0"/>
              <a:cs typeface="Arial" panose="020B0604020202020204" pitchFamily="34" charset="0"/>
            </a:endParaRPr>
          </a:p>
        </p:txBody>
      </p:sp>
      <p:sp>
        <p:nvSpPr>
          <p:cNvPr id="2" name="Rectangle 3">
            <a:extLst>
              <a:ext uri="{FF2B5EF4-FFF2-40B4-BE49-F238E27FC236}">
                <a16:creationId xmlns:a16="http://schemas.microsoft.com/office/drawing/2014/main" id="{9A3A57C2-67CA-4B0A-8C2C-B73E717B327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5">
            <a:extLst>
              <a:ext uri="{FF2B5EF4-FFF2-40B4-BE49-F238E27FC236}">
                <a16:creationId xmlns:a16="http://schemas.microsoft.com/office/drawing/2014/main" id="{2BA57790-D0D5-4196-B855-350126B36692}"/>
              </a:ext>
            </a:extLst>
          </p:cNvPr>
          <p:cNvSpPr>
            <a:spLocks noChangeArrowheads="1"/>
          </p:cNvSpPr>
          <p:nvPr/>
        </p:nvSpPr>
        <p:spPr bwMode="auto">
          <a:xfrm>
            <a:off x="0" y="4610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8">
            <a:extLst>
              <a:ext uri="{FF2B5EF4-FFF2-40B4-BE49-F238E27FC236}">
                <a16:creationId xmlns:a16="http://schemas.microsoft.com/office/drawing/2014/main" id="{874C3BC1-5F27-471D-B820-AEF8639A2F0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Rectangle 9">
            <a:extLst>
              <a:ext uri="{FF2B5EF4-FFF2-40B4-BE49-F238E27FC236}">
                <a16:creationId xmlns:a16="http://schemas.microsoft.com/office/drawing/2014/main" id="{310D3BE8-B897-4859-83F7-8251AC41B4D0}"/>
              </a:ext>
            </a:extLst>
          </p:cNvPr>
          <p:cNvSpPr>
            <a:spLocks noChangeArrowheads="1"/>
          </p:cNvSpPr>
          <p:nvPr/>
        </p:nvSpPr>
        <p:spPr bwMode="auto">
          <a:xfrm>
            <a:off x="0" y="3292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3" name="3 Rectángulo">
            <a:extLst>
              <a:ext uri="{FF2B5EF4-FFF2-40B4-BE49-F238E27FC236}">
                <a16:creationId xmlns:a16="http://schemas.microsoft.com/office/drawing/2014/main" id="{8C3CCEA0-C84D-DF7D-090A-5378D08696C1}"/>
              </a:ext>
            </a:extLst>
          </p:cNvPr>
          <p:cNvSpPr/>
          <p:nvPr/>
        </p:nvSpPr>
        <p:spPr>
          <a:xfrm>
            <a:off x="6392849" y="217566"/>
            <a:ext cx="2781339" cy="584775"/>
          </a:xfrm>
          <a:prstGeom prst="rect">
            <a:avLst/>
          </a:prstGeom>
        </p:spPr>
        <p:txBody>
          <a:bodyPr wrap="none">
            <a:spAutoFit/>
          </a:bodyPr>
          <a:lstStyle/>
          <a:p>
            <a:r>
              <a:rPr lang="en-US" sz="3200" b="1" dirty="0">
                <a:solidFill>
                  <a:schemeClr val="bg1"/>
                </a:solidFill>
                <a:latin typeface="Arial" panose="020B0604020202020204" pitchFamily="34" charset="0"/>
                <a:cs typeface="Arial" panose="020B0604020202020204" pitchFamily="34" charset="0"/>
              </a:rPr>
              <a:t>HOE Training</a:t>
            </a:r>
          </a:p>
        </p:txBody>
      </p:sp>
      <p:sp>
        <p:nvSpPr>
          <p:cNvPr id="5" name="3 Rectángulo">
            <a:extLst>
              <a:ext uri="{FF2B5EF4-FFF2-40B4-BE49-F238E27FC236}">
                <a16:creationId xmlns:a16="http://schemas.microsoft.com/office/drawing/2014/main" id="{6E5E0ECA-8166-C00E-C960-29466CA5C689}"/>
              </a:ext>
            </a:extLst>
          </p:cNvPr>
          <p:cNvSpPr/>
          <p:nvPr/>
        </p:nvSpPr>
        <p:spPr>
          <a:xfrm>
            <a:off x="9417927" y="343979"/>
            <a:ext cx="13003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June 2023</a:t>
            </a:r>
          </a:p>
        </p:txBody>
      </p:sp>
      <p:cxnSp>
        <p:nvCxnSpPr>
          <p:cNvPr id="12" name="Connettore diritto 19">
            <a:extLst>
              <a:ext uri="{FF2B5EF4-FFF2-40B4-BE49-F238E27FC236}">
                <a16:creationId xmlns:a16="http://schemas.microsoft.com/office/drawing/2014/main" id="{E5E37EDD-EB70-EB70-6893-EF3316A9C16C}"/>
              </a:ext>
            </a:extLst>
          </p:cNvPr>
          <p:cNvCxnSpPr>
            <a:cxnSpLocks/>
          </p:cNvCxnSpPr>
          <p:nvPr/>
        </p:nvCxnSpPr>
        <p:spPr>
          <a:xfrm>
            <a:off x="9337251" y="363421"/>
            <a:ext cx="0" cy="2930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3 CuadroTexto">
            <a:extLst>
              <a:ext uri="{FF2B5EF4-FFF2-40B4-BE49-F238E27FC236}">
                <a16:creationId xmlns:a16="http://schemas.microsoft.com/office/drawing/2014/main" id="{B4882526-E550-A0C7-90E1-8229B5142F94}"/>
              </a:ext>
            </a:extLst>
          </p:cNvPr>
          <p:cNvSpPr txBox="1"/>
          <p:nvPr/>
        </p:nvSpPr>
        <p:spPr>
          <a:xfrm>
            <a:off x="440209" y="3167546"/>
            <a:ext cx="4077426" cy="3293209"/>
          </a:xfrm>
          <a:prstGeom prst="rect">
            <a:avLst/>
          </a:prstGeom>
          <a:noFill/>
        </p:spPr>
        <p:txBody>
          <a:bodyPr wrap="square" rtlCol="0">
            <a:spAutoFit/>
          </a:bodyPr>
          <a:lstStyle/>
          <a:p>
            <a:pPr>
              <a:buFont typeface="Arial" pitchFamily="34" charset="0"/>
              <a:buChar char="•"/>
            </a:pPr>
            <a:r>
              <a:rPr lang="en-US" dirty="0">
                <a:latin typeface="Arial" panose="020B0604020202020204" pitchFamily="34" charset="0"/>
                <a:ea typeface="Times New Roman" pitchFamily="18" charset="0"/>
                <a:cs typeface="Arial" panose="020B0604020202020204" pitchFamily="34" charset="0"/>
              </a:rPr>
              <a:t> Objective function</a:t>
            </a:r>
          </a:p>
          <a:p>
            <a:pPr lvl="1">
              <a:buFont typeface="Arial" pitchFamily="34" charset="0"/>
              <a:buChar char="•"/>
            </a:pPr>
            <a:r>
              <a:rPr lang="en-US" sz="1400" dirty="0">
                <a:latin typeface="Arial" panose="020B0604020202020204" pitchFamily="34" charset="0"/>
                <a:ea typeface="Times New Roman" pitchFamily="18" charset="0"/>
                <a:cs typeface="Arial" panose="020B0604020202020204" pitchFamily="34" charset="0"/>
              </a:rPr>
              <a:t> </a:t>
            </a:r>
            <a:r>
              <a:rPr lang="en-US" sz="1400" dirty="0">
                <a:latin typeface="Arial" panose="020B0604020202020204" pitchFamily="34" charset="0"/>
                <a:cs typeface="Arial" panose="020B0604020202020204" pitchFamily="34" charset="0"/>
              </a:rPr>
              <a:t>The linear regression model for predicting product thickness with a 10-minute horizon, presented in WP3, is improved. An SVR model with a linear kernel is used, which shows superior results when validating the model with a 5-fold </a:t>
            </a:r>
            <a:r>
              <a:rPr lang="en-US" sz="1400" dirty="0" err="1">
                <a:latin typeface="Arial" panose="020B0604020202020204" pitchFamily="34" charset="0"/>
                <a:cs typeface="Arial" panose="020B0604020202020204" pitchFamily="34" charset="0"/>
              </a:rPr>
              <a:t>TimeSeriesSplit</a:t>
            </a:r>
            <a:endParaRPr lang="en-US" sz="1400" dirty="0">
              <a:latin typeface="Arial" panose="020B0604020202020204" pitchFamily="34" charset="0"/>
              <a:cs typeface="Arial" panose="020B0604020202020204" pitchFamily="34" charset="0"/>
            </a:endParaRPr>
          </a:p>
          <a:p>
            <a:pPr lvl="1">
              <a:buFont typeface="Arial" pitchFamily="34" charset="0"/>
              <a:buChar char="•"/>
            </a:pPr>
            <a:endParaRPr lang="en-US" sz="1400" dirty="0">
              <a:latin typeface="Arial" panose="020B0604020202020204" pitchFamily="34" charset="0"/>
              <a:ea typeface="Times New Roman" pitchFamily="18" charset="0"/>
              <a:cs typeface="Arial" panose="020B0604020202020204" pitchFamily="34" charset="0"/>
            </a:endParaRPr>
          </a:p>
          <a:p>
            <a:pPr>
              <a:buFont typeface="Arial" pitchFamily="34" charset="0"/>
              <a:buChar char="•"/>
            </a:pPr>
            <a:r>
              <a:rPr lang="en-US" dirty="0">
                <a:latin typeface="Arial" panose="020B0604020202020204" pitchFamily="34" charset="0"/>
                <a:ea typeface="Times New Roman" pitchFamily="18" charset="0"/>
                <a:cs typeface="Arial" panose="020B0604020202020204" pitchFamily="34" charset="0"/>
              </a:rPr>
              <a:t> Train</a:t>
            </a:r>
          </a:p>
          <a:p>
            <a:pPr lvl="1">
              <a:buFont typeface="Arial" pitchFamily="34" charset="0"/>
              <a:buChar char="•"/>
            </a:pPr>
            <a:r>
              <a:rPr lang="en-US" sz="1400" dirty="0">
                <a:latin typeface="Arial" panose="020B0604020202020204" pitchFamily="34" charset="0"/>
                <a:ea typeface="Times New Roman" pitchFamily="18" charset="0"/>
                <a:cs typeface="Arial" panose="020B0604020202020204" pitchFamily="34" charset="0"/>
              </a:rPr>
              <a:t> </a:t>
            </a:r>
            <a:r>
              <a:rPr lang="es-ES" sz="1400" dirty="0">
                <a:latin typeface="Arial" panose="020B0604020202020204" pitchFamily="34" charset="0"/>
                <a:cs typeface="Arial" panose="020B0604020202020204" pitchFamily="34" charset="0"/>
              </a:rPr>
              <a:t>5-</a:t>
            </a:r>
            <a:r>
              <a:rPr lang="en-GB" sz="1400" dirty="0" err="1">
                <a:latin typeface="Arial" panose="020B0604020202020204" pitchFamily="34" charset="0"/>
                <a:cs typeface="Arial" panose="020B0604020202020204" pitchFamily="34" charset="0"/>
              </a:rPr>
              <a:t>TimeSeriesSplit</a:t>
            </a:r>
            <a:r>
              <a:rPr lang="en-GB" sz="1400" dirty="0">
                <a:latin typeface="Arial" panose="020B0604020202020204" pitchFamily="34" charset="0"/>
                <a:cs typeface="Arial" panose="020B0604020202020204" pitchFamily="34" charset="0"/>
              </a:rPr>
              <a:t> RMSE = 11.52, 5-TimeSeriesSplit R2 = 0.93</a:t>
            </a:r>
            <a:endParaRPr lang="en-US" sz="1400" dirty="0">
              <a:latin typeface="Arial" panose="020B0604020202020204" pitchFamily="34" charset="0"/>
              <a:ea typeface="Times New Roman" pitchFamily="18" charset="0"/>
              <a:cs typeface="Arial" panose="020B0604020202020204" pitchFamily="34" charset="0"/>
            </a:endParaRPr>
          </a:p>
          <a:p>
            <a:pPr>
              <a:buFont typeface="Arial" pitchFamily="34" charset="0"/>
              <a:buChar char="•"/>
            </a:pPr>
            <a:endParaRPr lang="en-US" sz="1400" dirty="0">
              <a:latin typeface="Arial" panose="020B0604020202020204" pitchFamily="34" charset="0"/>
              <a:ea typeface="Times New Roman" pitchFamily="18" charset="0"/>
              <a:cs typeface="Arial" panose="020B0604020202020204" pitchFamily="34" charset="0"/>
            </a:endParaRPr>
          </a:p>
          <a:p>
            <a:pPr>
              <a:buFont typeface="Arial" pitchFamily="34" charset="0"/>
              <a:buChar char="•"/>
            </a:pPr>
            <a:r>
              <a:rPr lang="en-US" dirty="0">
                <a:latin typeface="Arial" panose="020B0604020202020204" pitchFamily="34" charset="0"/>
                <a:ea typeface="Times New Roman" pitchFamily="18" charset="0"/>
                <a:cs typeface="Arial" panose="020B0604020202020204" pitchFamily="34" charset="0"/>
              </a:rPr>
              <a:t> Test</a:t>
            </a:r>
          </a:p>
          <a:p>
            <a:pPr lvl="1">
              <a:buFont typeface="Arial" pitchFamily="34" charset="0"/>
              <a:buChar char="•"/>
            </a:pPr>
            <a:r>
              <a:rPr lang="en-US" sz="1400" dirty="0">
                <a:latin typeface="Arial" panose="020B0604020202020204" pitchFamily="34" charset="0"/>
                <a:ea typeface="Times New Roman" pitchFamily="18" charset="0"/>
                <a:cs typeface="Arial" panose="020B0604020202020204" pitchFamily="34" charset="0"/>
              </a:rPr>
              <a:t> </a:t>
            </a:r>
            <a:r>
              <a:rPr lang="en-GB" sz="1400" dirty="0">
                <a:latin typeface="Arial" panose="020B0604020202020204" pitchFamily="34" charset="0"/>
                <a:cs typeface="Arial" panose="020B0604020202020204" pitchFamily="34" charset="0"/>
              </a:rPr>
              <a:t>RMSE= 10.49, R2 = 1 </a:t>
            </a:r>
            <a:endParaRPr lang="en-US" sz="1400" dirty="0">
              <a:latin typeface="Arial" panose="020B0604020202020204" pitchFamily="34" charset="0"/>
              <a:ea typeface="Times New Roman" pitchFamily="18" charset="0"/>
              <a:cs typeface="Arial" panose="020B0604020202020204" pitchFamily="34" charset="0"/>
            </a:endParaRPr>
          </a:p>
        </p:txBody>
      </p:sp>
      <p:pic>
        <p:nvPicPr>
          <p:cNvPr id="14" name="Imagen 5">
            <a:extLst>
              <a:ext uri="{FF2B5EF4-FFF2-40B4-BE49-F238E27FC236}">
                <a16:creationId xmlns:a16="http://schemas.microsoft.com/office/drawing/2014/main" id="{8D77DCA9-DBCC-4A84-531B-691FE589F733}"/>
              </a:ext>
            </a:extLst>
          </p:cNvPr>
          <p:cNvPicPr>
            <a:picLocks noChangeAspect="1"/>
          </p:cNvPicPr>
          <p:nvPr/>
        </p:nvPicPr>
        <p:blipFill>
          <a:blip r:embed="rId3"/>
          <a:stretch>
            <a:fillRect/>
          </a:stretch>
        </p:blipFill>
        <p:spPr>
          <a:xfrm>
            <a:off x="5299969" y="3167546"/>
            <a:ext cx="6573706" cy="2505377"/>
          </a:xfrm>
          <a:prstGeom prst="rect">
            <a:avLst/>
          </a:prstGeom>
        </p:spPr>
      </p:pic>
    </p:spTree>
    <p:extLst>
      <p:ext uri="{BB962C8B-B14F-4D97-AF65-F5344CB8AC3E}">
        <p14:creationId xmlns:p14="http://schemas.microsoft.com/office/powerpoint/2010/main" val="3810313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F5A2E4-FF9D-D102-09B8-761DA4FDCA78}"/>
              </a:ext>
            </a:extLst>
          </p:cNvPr>
          <p:cNvSpPr>
            <a:spLocks noGrp="1"/>
          </p:cNvSpPr>
          <p:nvPr>
            <p:ph type="ctrTitle"/>
          </p:nvPr>
        </p:nvSpPr>
        <p:spPr>
          <a:xfrm>
            <a:off x="843380" y="2235200"/>
            <a:ext cx="10218196" cy="2387600"/>
          </a:xfrm>
        </p:spPr>
        <p:txBody>
          <a:bodyPr/>
          <a:lstStyle/>
          <a:p>
            <a:r>
              <a:rPr lang="es-ES" dirty="0" err="1">
                <a:solidFill>
                  <a:schemeClr val="bg1"/>
                </a:solidFill>
              </a:rPr>
              <a:t>Quality</a:t>
            </a:r>
            <a:r>
              <a:rPr lang="es-ES" dirty="0">
                <a:solidFill>
                  <a:schemeClr val="bg1"/>
                </a:solidFill>
              </a:rPr>
              <a:t> Reactive </a:t>
            </a:r>
            <a:r>
              <a:rPr lang="es-ES" dirty="0" err="1">
                <a:solidFill>
                  <a:schemeClr val="bg1"/>
                </a:solidFill>
              </a:rPr>
              <a:t>Optimization</a:t>
            </a:r>
            <a:r>
              <a:rPr lang="es-ES" dirty="0">
                <a:solidFill>
                  <a:schemeClr val="bg1"/>
                </a:solidFill>
              </a:rPr>
              <a:t> (SCCH)</a:t>
            </a:r>
          </a:p>
        </p:txBody>
      </p:sp>
    </p:spTree>
    <p:extLst>
      <p:ext uri="{BB962C8B-B14F-4D97-AF65-F5344CB8AC3E}">
        <p14:creationId xmlns:p14="http://schemas.microsoft.com/office/powerpoint/2010/main" val="986969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14E092F2-B091-B0A5-3B8A-28328D1DC368}"/>
              </a:ext>
            </a:extLst>
          </p:cNvPr>
          <p:cNvSpPr txBox="1"/>
          <p:nvPr/>
        </p:nvSpPr>
        <p:spPr>
          <a:xfrm>
            <a:off x="1306285" y="363421"/>
            <a:ext cx="76783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Reactive Optimization</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8E4B70E6-1D43-8987-9335-FE9CA1AF2FB4}"/>
              </a:ext>
            </a:extLst>
          </p:cNvPr>
          <p:cNvSpPr txBox="1"/>
          <p:nvPr/>
        </p:nvSpPr>
        <p:spPr>
          <a:xfrm>
            <a:off x="6512225" y="6125247"/>
            <a:ext cx="3915046" cy="369332"/>
          </a:xfrm>
          <a:prstGeom prst="rect">
            <a:avLst/>
          </a:prstGeom>
          <a:noFill/>
          <a:ln w="28575">
            <a:solidFill>
              <a:srgbClr val="FF0000"/>
            </a:solidFill>
          </a:ln>
        </p:spPr>
        <p:txBody>
          <a:bodyPr wrap="none" rtlCol="0">
            <a:spAutoFit/>
          </a:bodyPr>
          <a:lstStyle/>
          <a:p>
            <a:r>
              <a:rPr lang="en-US" dirty="0"/>
              <a:t>~5% improvement in quality regulation!</a:t>
            </a:r>
          </a:p>
        </p:txBody>
      </p:sp>
      <p:sp>
        <p:nvSpPr>
          <p:cNvPr id="4" name="3 Rectángulo">
            <a:extLst>
              <a:ext uri="{FF2B5EF4-FFF2-40B4-BE49-F238E27FC236}">
                <a16:creationId xmlns:a16="http://schemas.microsoft.com/office/drawing/2014/main" id="{9ABDE842-2D4E-F9C8-BDA1-0BD66D5291B8}"/>
              </a:ext>
            </a:extLst>
          </p:cNvPr>
          <p:cNvSpPr/>
          <p:nvPr/>
        </p:nvSpPr>
        <p:spPr>
          <a:xfrm>
            <a:off x="6392849" y="217566"/>
            <a:ext cx="2781339" cy="584775"/>
          </a:xfrm>
          <a:prstGeom prst="rect">
            <a:avLst/>
          </a:prstGeom>
        </p:spPr>
        <p:txBody>
          <a:bodyPr wrap="none">
            <a:spAutoFit/>
          </a:bodyPr>
          <a:lstStyle/>
          <a:p>
            <a:r>
              <a:rPr lang="en-US" sz="3200" b="1" dirty="0">
                <a:solidFill>
                  <a:schemeClr val="bg1"/>
                </a:solidFill>
                <a:latin typeface="Arial" panose="020B0604020202020204" pitchFamily="34" charset="0"/>
                <a:cs typeface="Arial" panose="020B0604020202020204" pitchFamily="34" charset="0"/>
              </a:rPr>
              <a:t>HOE Training</a:t>
            </a:r>
          </a:p>
        </p:txBody>
      </p:sp>
      <p:sp>
        <p:nvSpPr>
          <p:cNvPr id="5" name="3 Rectángulo">
            <a:extLst>
              <a:ext uri="{FF2B5EF4-FFF2-40B4-BE49-F238E27FC236}">
                <a16:creationId xmlns:a16="http://schemas.microsoft.com/office/drawing/2014/main" id="{E03E4A9D-0DEE-A558-CE13-937ECB23CB4A}"/>
              </a:ext>
            </a:extLst>
          </p:cNvPr>
          <p:cNvSpPr/>
          <p:nvPr/>
        </p:nvSpPr>
        <p:spPr>
          <a:xfrm>
            <a:off x="9417927" y="343979"/>
            <a:ext cx="13003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June 2023</a:t>
            </a:r>
          </a:p>
        </p:txBody>
      </p:sp>
      <p:cxnSp>
        <p:nvCxnSpPr>
          <p:cNvPr id="7" name="Connettore diritto 19">
            <a:extLst>
              <a:ext uri="{FF2B5EF4-FFF2-40B4-BE49-F238E27FC236}">
                <a16:creationId xmlns:a16="http://schemas.microsoft.com/office/drawing/2014/main" id="{EB633026-8491-7AB7-7424-1E62E4B87070}"/>
              </a:ext>
            </a:extLst>
          </p:cNvPr>
          <p:cNvCxnSpPr>
            <a:cxnSpLocks/>
          </p:cNvCxnSpPr>
          <p:nvPr/>
        </p:nvCxnSpPr>
        <p:spPr>
          <a:xfrm>
            <a:off x="9337251" y="363421"/>
            <a:ext cx="0" cy="2930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E2BE284-71B4-0F67-32A5-45FDAB7B40D5}"/>
              </a:ext>
            </a:extLst>
          </p:cNvPr>
          <p:cNvPicPr>
            <a:picLocks noChangeAspect="1"/>
          </p:cNvPicPr>
          <p:nvPr/>
        </p:nvPicPr>
        <p:blipFill>
          <a:blip r:embed="rId3"/>
          <a:stretch>
            <a:fillRect/>
          </a:stretch>
        </p:blipFill>
        <p:spPr>
          <a:xfrm>
            <a:off x="4739039" y="1517465"/>
            <a:ext cx="7339913" cy="4436390"/>
          </a:xfrm>
          <a:prstGeom prst="rect">
            <a:avLst/>
          </a:prstGeom>
        </p:spPr>
      </p:pic>
      <p:sp>
        <p:nvSpPr>
          <p:cNvPr id="10" name="3 Rectángulo">
            <a:extLst>
              <a:ext uri="{FF2B5EF4-FFF2-40B4-BE49-F238E27FC236}">
                <a16:creationId xmlns:a16="http://schemas.microsoft.com/office/drawing/2014/main" id="{64C52182-A7D6-20B1-A5BD-54453C908714}"/>
              </a:ext>
            </a:extLst>
          </p:cNvPr>
          <p:cNvSpPr/>
          <p:nvPr/>
        </p:nvSpPr>
        <p:spPr>
          <a:xfrm>
            <a:off x="329248" y="1694563"/>
            <a:ext cx="4049023" cy="461665"/>
          </a:xfrm>
          <a:prstGeom prst="rect">
            <a:avLst/>
          </a:prstGeom>
          <a:solidFill>
            <a:schemeClr val="accent1"/>
          </a:solidFill>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T4.3. Reactive Scheduling</a:t>
            </a:r>
            <a:endParaRPr lang="en-US" sz="3200" dirty="0">
              <a:solidFill>
                <a:schemeClr val="bg1"/>
              </a:solidFill>
              <a:latin typeface="Arial" panose="020B0604020202020204" pitchFamily="34" charset="0"/>
              <a:cs typeface="Arial" panose="020B0604020202020204" pitchFamily="34" charset="0"/>
            </a:endParaRPr>
          </a:p>
        </p:txBody>
      </p:sp>
      <p:sp>
        <p:nvSpPr>
          <p:cNvPr id="11" name="3 CuadroTexto">
            <a:extLst>
              <a:ext uri="{FF2B5EF4-FFF2-40B4-BE49-F238E27FC236}">
                <a16:creationId xmlns:a16="http://schemas.microsoft.com/office/drawing/2014/main" id="{DF936C51-6F7B-DE27-177F-58258036AA27}"/>
              </a:ext>
            </a:extLst>
          </p:cNvPr>
          <p:cNvSpPr txBox="1"/>
          <p:nvPr/>
        </p:nvSpPr>
        <p:spPr>
          <a:xfrm>
            <a:off x="314302" y="2369858"/>
            <a:ext cx="4185578" cy="1538883"/>
          </a:xfrm>
          <a:prstGeom prst="rect">
            <a:avLst/>
          </a:prstGeom>
          <a:noFill/>
        </p:spPr>
        <p:txBody>
          <a:bodyPr wrap="square" rtlCol="0">
            <a:spAutoFit/>
          </a:bodyPr>
          <a:lstStyle/>
          <a:p>
            <a:pPr>
              <a:buFont typeface="Arial" pitchFamily="34" charset="0"/>
              <a:buChar char="•"/>
            </a:pPr>
            <a:r>
              <a:rPr lang="en-US" sz="1400" dirty="0">
                <a:latin typeface="Arial" panose="020B0604020202020204" pitchFamily="34" charset="0"/>
                <a:ea typeface="Times New Roman" pitchFamily="18" charset="0"/>
                <a:cs typeface="Arial" panose="020B0604020202020204" pitchFamily="34" charset="0"/>
              </a:rPr>
              <a:t> Reactive optimizer (SCCH)</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Utilizes short-term predictions of quality </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Stochastic local-search optimization over configuration alternatives</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Estimated performance improvement to ~ 5%</a:t>
            </a:r>
          </a:p>
          <a:p>
            <a:pPr lvl="1">
              <a:buFont typeface="Arial" pitchFamily="34" charset="0"/>
              <a:buChar char="•"/>
            </a:pPr>
            <a:endParaRPr lang="en-US" sz="1400" dirty="0">
              <a:latin typeface="Arial" panose="020B0604020202020204" pitchFamily="34" charset="0"/>
              <a:ea typeface="Times New Roman" pitchFamily="18" charset="0"/>
              <a:cs typeface="Arial" panose="020B0604020202020204" pitchFamily="34" charset="0"/>
            </a:endParaRPr>
          </a:p>
          <a:p>
            <a:pPr>
              <a:buFont typeface="Arial" pitchFamily="34" charset="0"/>
              <a:buChar char="•"/>
            </a:pPr>
            <a:endParaRPr lang="en-US" sz="1800" dirty="0">
              <a:ea typeface="Times New Roman" pitchFamily="18" charset="0"/>
              <a:cs typeface="Times New Roman" pitchFamily="18" charset="0"/>
            </a:endParaRPr>
          </a:p>
        </p:txBody>
      </p:sp>
    </p:spTree>
    <p:extLst>
      <p:ext uri="{BB962C8B-B14F-4D97-AF65-F5344CB8AC3E}">
        <p14:creationId xmlns:p14="http://schemas.microsoft.com/office/powerpoint/2010/main" val="491105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F5A2E4-FF9D-D102-09B8-761DA4FDCA78}"/>
              </a:ext>
            </a:extLst>
          </p:cNvPr>
          <p:cNvSpPr>
            <a:spLocks noGrp="1"/>
          </p:cNvSpPr>
          <p:nvPr>
            <p:ph type="ctrTitle"/>
          </p:nvPr>
        </p:nvSpPr>
        <p:spPr>
          <a:xfrm>
            <a:off x="843380" y="2235200"/>
            <a:ext cx="10218196" cy="2387600"/>
          </a:xfrm>
        </p:spPr>
        <p:txBody>
          <a:bodyPr/>
          <a:lstStyle/>
          <a:p>
            <a:r>
              <a:rPr lang="es-ES" dirty="0">
                <a:solidFill>
                  <a:schemeClr val="bg1"/>
                </a:solidFill>
              </a:rPr>
              <a:t>Dashboards: Historical Data (SCCH)</a:t>
            </a:r>
          </a:p>
        </p:txBody>
      </p:sp>
    </p:spTree>
    <p:extLst>
      <p:ext uri="{BB962C8B-B14F-4D97-AF65-F5344CB8AC3E}">
        <p14:creationId xmlns:p14="http://schemas.microsoft.com/office/powerpoint/2010/main" val="2309059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a:extLst>
              <a:ext uri="{FF2B5EF4-FFF2-40B4-BE49-F238E27FC236}">
                <a16:creationId xmlns:a16="http://schemas.microsoft.com/office/drawing/2014/main" id="{CEB1E9C6-75D6-4B77-6B09-0F2D270A28D2}"/>
              </a:ext>
            </a:extLst>
          </p:cNvPr>
          <p:cNvSpPr/>
          <p:nvPr/>
        </p:nvSpPr>
        <p:spPr>
          <a:xfrm>
            <a:off x="623005" y="2173815"/>
            <a:ext cx="3583535" cy="461665"/>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T3.4. Dashboards</a:t>
            </a:r>
            <a:endParaRPr lang="en-US" sz="3200" dirty="0">
              <a:solidFill>
                <a:schemeClr val="bg1"/>
              </a:solidFill>
              <a:latin typeface="Arial" panose="020B0604020202020204" pitchFamily="34" charset="0"/>
              <a:cs typeface="Arial" panose="020B0604020202020204" pitchFamily="34" charset="0"/>
            </a:endParaRPr>
          </a:p>
        </p:txBody>
      </p:sp>
      <p:sp>
        <p:nvSpPr>
          <p:cNvPr id="11" name="3 CuadroTexto">
            <a:extLst>
              <a:ext uri="{FF2B5EF4-FFF2-40B4-BE49-F238E27FC236}">
                <a16:creationId xmlns:a16="http://schemas.microsoft.com/office/drawing/2014/main" id="{FD4238A8-F114-4231-BE20-8A7A08B2226D}"/>
              </a:ext>
            </a:extLst>
          </p:cNvPr>
          <p:cNvSpPr txBox="1"/>
          <p:nvPr/>
        </p:nvSpPr>
        <p:spPr>
          <a:xfrm>
            <a:off x="440210" y="2729392"/>
            <a:ext cx="4298829" cy="2031325"/>
          </a:xfrm>
          <a:prstGeom prst="rect">
            <a:avLst/>
          </a:prstGeom>
          <a:noFill/>
        </p:spPr>
        <p:txBody>
          <a:bodyPr wrap="square" rtlCol="0">
            <a:spAutoFit/>
          </a:bodyPr>
          <a:lstStyle/>
          <a:p>
            <a:pPr algn="just">
              <a:buFont typeface="Arial" pitchFamily="34" charset="0"/>
              <a:buChar char="•"/>
            </a:pPr>
            <a:r>
              <a:rPr lang="en-US" sz="1400" dirty="0">
                <a:latin typeface="Arial" panose="020B0604020202020204" pitchFamily="34" charset="0"/>
                <a:ea typeface="Times New Roman" pitchFamily="18" charset="0"/>
                <a:cs typeface="Arial" panose="020B0604020202020204" pitchFamily="34" charset="0"/>
              </a:rPr>
              <a:t> Analytic Dashboards</a:t>
            </a:r>
          </a:p>
          <a:p>
            <a:pPr lvl="1" algn="just">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Currently based on Grafana</a:t>
            </a:r>
          </a:p>
          <a:p>
            <a:pPr lvl="1" algn="just">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Visualizing historical and statistical data</a:t>
            </a:r>
          </a:p>
          <a:p>
            <a:pPr lvl="1" algn="just">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Visualizing predictions over quality</a:t>
            </a:r>
          </a:p>
          <a:p>
            <a:pPr lvl="1" algn="just">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Visualizing real-time data</a:t>
            </a:r>
            <a:endParaRPr lang="en-US" sz="1400" dirty="0">
              <a:latin typeface="Arial" panose="020B0604020202020204" pitchFamily="34" charset="0"/>
              <a:ea typeface="Times New Roman" pitchFamily="18" charset="0"/>
              <a:cs typeface="Arial" panose="020B0604020202020204" pitchFamily="34" charset="0"/>
            </a:endParaRPr>
          </a:p>
          <a:p>
            <a:pPr algn="just">
              <a:buFont typeface="Arial" pitchFamily="34" charset="0"/>
              <a:buChar char="•"/>
            </a:pPr>
            <a:endParaRPr lang="en-US" sz="1400" dirty="0">
              <a:latin typeface="Arial" panose="020B0604020202020204" pitchFamily="34" charset="0"/>
              <a:ea typeface="Times New Roman" pitchFamily="18" charset="0"/>
              <a:cs typeface="Arial" panose="020B0604020202020204" pitchFamily="34" charset="0"/>
            </a:endParaRPr>
          </a:p>
          <a:p>
            <a:pPr algn="just">
              <a:buFont typeface="Arial" pitchFamily="34" charset="0"/>
              <a:buChar char="•"/>
            </a:pPr>
            <a:r>
              <a:rPr lang="en-US" sz="1400" dirty="0">
                <a:latin typeface="Arial" panose="020B0604020202020204" pitchFamily="34" charset="0"/>
                <a:ea typeface="Times New Roman" pitchFamily="18" charset="0"/>
                <a:cs typeface="Arial" panose="020B0604020202020204" pitchFamily="34" charset="0"/>
              </a:rPr>
              <a:t> Different types of dashboards</a:t>
            </a:r>
          </a:p>
          <a:p>
            <a:pPr lvl="1" algn="just">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Historical Data &amp; Statistics</a:t>
            </a:r>
          </a:p>
          <a:p>
            <a:pPr lvl="1" algn="just">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Real-time Quality Predictions Monitoring</a:t>
            </a:r>
          </a:p>
          <a:p>
            <a:pPr lvl="1" algn="just">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Real-time Reactive Optimization Monitoring</a:t>
            </a:r>
          </a:p>
        </p:txBody>
      </p:sp>
      <p:sp>
        <p:nvSpPr>
          <p:cNvPr id="15" name="3 Rectángulo">
            <a:extLst>
              <a:ext uri="{FF2B5EF4-FFF2-40B4-BE49-F238E27FC236}">
                <a16:creationId xmlns:a16="http://schemas.microsoft.com/office/drawing/2014/main" id="{5ACAAD86-217E-4A17-9637-3D4676CCD7AF}"/>
              </a:ext>
            </a:extLst>
          </p:cNvPr>
          <p:cNvSpPr/>
          <p:nvPr/>
        </p:nvSpPr>
        <p:spPr>
          <a:xfrm>
            <a:off x="545513" y="1665194"/>
            <a:ext cx="3661027" cy="461665"/>
          </a:xfrm>
          <a:prstGeom prst="rect">
            <a:avLst/>
          </a:prstGeom>
          <a:solidFill>
            <a:schemeClr val="accent1"/>
          </a:solidFill>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Analytical Dashboards</a:t>
            </a:r>
            <a:endParaRPr lang="en-US" sz="3200" dirty="0">
              <a:solidFill>
                <a:schemeClr val="bg1"/>
              </a:solidFill>
              <a:latin typeface="Arial" panose="020B0604020202020204" pitchFamily="34" charset="0"/>
              <a:cs typeface="Arial" panose="020B0604020202020204" pitchFamily="34" charset="0"/>
            </a:endParaRPr>
          </a:p>
        </p:txBody>
      </p:sp>
      <p:sp>
        <p:nvSpPr>
          <p:cNvPr id="4" name="3 Rectángulo">
            <a:extLst>
              <a:ext uri="{FF2B5EF4-FFF2-40B4-BE49-F238E27FC236}">
                <a16:creationId xmlns:a16="http://schemas.microsoft.com/office/drawing/2014/main" id="{2B937198-39C6-F174-E4B7-20657F306C8D}"/>
              </a:ext>
            </a:extLst>
          </p:cNvPr>
          <p:cNvSpPr/>
          <p:nvPr/>
        </p:nvSpPr>
        <p:spPr>
          <a:xfrm>
            <a:off x="6392849" y="217566"/>
            <a:ext cx="2781339" cy="584775"/>
          </a:xfrm>
          <a:prstGeom prst="rect">
            <a:avLst/>
          </a:prstGeom>
        </p:spPr>
        <p:txBody>
          <a:bodyPr wrap="none">
            <a:spAutoFit/>
          </a:bodyPr>
          <a:lstStyle/>
          <a:p>
            <a:r>
              <a:rPr lang="en-US" sz="3200" b="1" dirty="0">
                <a:solidFill>
                  <a:schemeClr val="bg1"/>
                </a:solidFill>
                <a:latin typeface="Arial" panose="020B0604020202020204" pitchFamily="34" charset="0"/>
                <a:cs typeface="Arial" panose="020B0604020202020204" pitchFamily="34" charset="0"/>
              </a:rPr>
              <a:t>HOE Training</a:t>
            </a:r>
          </a:p>
        </p:txBody>
      </p:sp>
      <p:sp>
        <p:nvSpPr>
          <p:cNvPr id="5" name="3 Rectángulo">
            <a:extLst>
              <a:ext uri="{FF2B5EF4-FFF2-40B4-BE49-F238E27FC236}">
                <a16:creationId xmlns:a16="http://schemas.microsoft.com/office/drawing/2014/main" id="{72F6DBC6-2D08-3BCC-8DE0-4302761C52A5}"/>
              </a:ext>
            </a:extLst>
          </p:cNvPr>
          <p:cNvSpPr/>
          <p:nvPr/>
        </p:nvSpPr>
        <p:spPr>
          <a:xfrm>
            <a:off x="9417927" y="343979"/>
            <a:ext cx="13003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June 2023</a:t>
            </a:r>
          </a:p>
        </p:txBody>
      </p:sp>
      <p:cxnSp>
        <p:nvCxnSpPr>
          <p:cNvPr id="12" name="Connettore diritto 19">
            <a:extLst>
              <a:ext uri="{FF2B5EF4-FFF2-40B4-BE49-F238E27FC236}">
                <a16:creationId xmlns:a16="http://schemas.microsoft.com/office/drawing/2014/main" id="{9A0020E8-8736-9340-85B6-C306242531DB}"/>
              </a:ext>
            </a:extLst>
          </p:cNvPr>
          <p:cNvCxnSpPr>
            <a:cxnSpLocks/>
          </p:cNvCxnSpPr>
          <p:nvPr/>
        </p:nvCxnSpPr>
        <p:spPr>
          <a:xfrm>
            <a:off x="9337251" y="363421"/>
            <a:ext cx="0" cy="2930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7FEEF45-68CA-28E3-F4AC-5C69CACCC4E8}"/>
              </a:ext>
            </a:extLst>
          </p:cNvPr>
          <p:cNvPicPr>
            <a:picLocks noChangeAspect="1"/>
          </p:cNvPicPr>
          <p:nvPr/>
        </p:nvPicPr>
        <p:blipFill>
          <a:blip r:embed="rId2"/>
          <a:stretch>
            <a:fillRect/>
          </a:stretch>
        </p:blipFill>
        <p:spPr>
          <a:xfrm>
            <a:off x="5770740" y="2022188"/>
            <a:ext cx="5496023" cy="3263264"/>
          </a:xfrm>
          <a:prstGeom prst="rect">
            <a:avLst/>
          </a:prstGeom>
        </p:spPr>
      </p:pic>
    </p:spTree>
    <p:extLst>
      <p:ext uri="{BB962C8B-B14F-4D97-AF65-F5344CB8AC3E}">
        <p14:creationId xmlns:p14="http://schemas.microsoft.com/office/powerpoint/2010/main" val="749044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a:extLst>
              <a:ext uri="{FF2B5EF4-FFF2-40B4-BE49-F238E27FC236}">
                <a16:creationId xmlns:a16="http://schemas.microsoft.com/office/drawing/2014/main" id="{CEB1E9C6-75D6-4B77-6B09-0F2D270A28D2}"/>
              </a:ext>
            </a:extLst>
          </p:cNvPr>
          <p:cNvSpPr/>
          <p:nvPr/>
        </p:nvSpPr>
        <p:spPr>
          <a:xfrm>
            <a:off x="440210" y="1597693"/>
            <a:ext cx="3933497" cy="830997"/>
          </a:xfrm>
          <a:prstGeom prst="rect">
            <a:avLst/>
          </a:prstGeom>
          <a:solidFill>
            <a:schemeClr val="accent1"/>
          </a:solidFill>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Quality Performance Statistics</a:t>
            </a:r>
            <a:endParaRPr lang="en-US" sz="3200" dirty="0">
              <a:solidFill>
                <a:schemeClr val="bg1"/>
              </a:solidFill>
              <a:latin typeface="Arial" panose="020B0604020202020204" pitchFamily="34" charset="0"/>
              <a:cs typeface="Arial" panose="020B0604020202020204" pitchFamily="34" charset="0"/>
            </a:endParaRPr>
          </a:p>
        </p:txBody>
      </p:sp>
      <p:sp>
        <p:nvSpPr>
          <p:cNvPr id="11" name="3 CuadroTexto">
            <a:extLst>
              <a:ext uri="{FF2B5EF4-FFF2-40B4-BE49-F238E27FC236}">
                <a16:creationId xmlns:a16="http://schemas.microsoft.com/office/drawing/2014/main" id="{FD4238A8-F114-4231-BE20-8A7A08B2226D}"/>
              </a:ext>
            </a:extLst>
          </p:cNvPr>
          <p:cNvSpPr txBox="1"/>
          <p:nvPr/>
        </p:nvSpPr>
        <p:spPr>
          <a:xfrm>
            <a:off x="440210" y="2729392"/>
            <a:ext cx="4298829" cy="1077218"/>
          </a:xfrm>
          <a:prstGeom prst="rect">
            <a:avLst/>
          </a:prstGeom>
          <a:noFill/>
        </p:spPr>
        <p:txBody>
          <a:bodyPr wrap="square" rtlCol="0">
            <a:spAutoFit/>
          </a:bodyPr>
          <a:lstStyle/>
          <a:p>
            <a:pPr algn="just">
              <a:buFont typeface="Arial" pitchFamily="34" charset="0"/>
              <a:buChar char="•"/>
            </a:pPr>
            <a:r>
              <a:rPr lang="en-US" sz="1400" dirty="0">
                <a:latin typeface="Arial" panose="020B0604020202020204" pitchFamily="34" charset="0"/>
                <a:ea typeface="Times New Roman" pitchFamily="18" charset="0"/>
                <a:cs typeface="Arial" panose="020B0604020202020204" pitchFamily="34" charset="0"/>
              </a:rPr>
              <a:t> Quality Performance Monitoring &amp; Statistics</a:t>
            </a:r>
          </a:p>
          <a:p>
            <a:pPr lvl="1" algn="just">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Continuous tracking of quality performance</a:t>
            </a:r>
          </a:p>
          <a:p>
            <a:pPr lvl="1" algn="just">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Indicators of low- and upper-threshold violations</a:t>
            </a:r>
          </a:p>
          <a:p>
            <a:pPr lvl="1" algn="just">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Calculating statistics over historical performances</a:t>
            </a:r>
            <a:endParaRPr lang="en-US" sz="1400" dirty="0">
              <a:latin typeface="Arial" panose="020B0604020202020204" pitchFamily="34" charset="0"/>
              <a:ea typeface="Times New Roman" pitchFamily="18" charset="0"/>
              <a:cs typeface="Arial" panose="020B0604020202020204" pitchFamily="34" charset="0"/>
            </a:endParaRPr>
          </a:p>
          <a:p>
            <a:pPr algn="just">
              <a:buFont typeface="Arial" pitchFamily="34" charset="0"/>
              <a:buChar char="•"/>
            </a:pPr>
            <a:endParaRPr lang="en-US" sz="1400" dirty="0">
              <a:latin typeface="Arial" panose="020B0604020202020204" pitchFamily="34" charset="0"/>
              <a:ea typeface="Times New Roman" pitchFamily="18" charset="0"/>
              <a:cs typeface="Arial" panose="020B0604020202020204" pitchFamily="34" charset="0"/>
            </a:endParaRPr>
          </a:p>
        </p:txBody>
      </p:sp>
      <p:sp>
        <p:nvSpPr>
          <p:cNvPr id="4" name="3 Rectángulo">
            <a:extLst>
              <a:ext uri="{FF2B5EF4-FFF2-40B4-BE49-F238E27FC236}">
                <a16:creationId xmlns:a16="http://schemas.microsoft.com/office/drawing/2014/main" id="{2B937198-39C6-F174-E4B7-20657F306C8D}"/>
              </a:ext>
            </a:extLst>
          </p:cNvPr>
          <p:cNvSpPr/>
          <p:nvPr/>
        </p:nvSpPr>
        <p:spPr>
          <a:xfrm>
            <a:off x="6392849" y="217566"/>
            <a:ext cx="2781339" cy="584775"/>
          </a:xfrm>
          <a:prstGeom prst="rect">
            <a:avLst/>
          </a:prstGeom>
        </p:spPr>
        <p:txBody>
          <a:bodyPr wrap="none">
            <a:spAutoFit/>
          </a:bodyPr>
          <a:lstStyle/>
          <a:p>
            <a:r>
              <a:rPr lang="en-US" sz="3200" b="1" dirty="0">
                <a:solidFill>
                  <a:schemeClr val="bg1"/>
                </a:solidFill>
                <a:latin typeface="Arial" panose="020B0604020202020204" pitchFamily="34" charset="0"/>
                <a:cs typeface="Arial" panose="020B0604020202020204" pitchFamily="34" charset="0"/>
              </a:rPr>
              <a:t>HOE Training</a:t>
            </a:r>
          </a:p>
        </p:txBody>
      </p:sp>
      <p:sp>
        <p:nvSpPr>
          <p:cNvPr id="5" name="3 Rectángulo">
            <a:extLst>
              <a:ext uri="{FF2B5EF4-FFF2-40B4-BE49-F238E27FC236}">
                <a16:creationId xmlns:a16="http://schemas.microsoft.com/office/drawing/2014/main" id="{72F6DBC6-2D08-3BCC-8DE0-4302761C52A5}"/>
              </a:ext>
            </a:extLst>
          </p:cNvPr>
          <p:cNvSpPr/>
          <p:nvPr/>
        </p:nvSpPr>
        <p:spPr>
          <a:xfrm>
            <a:off x="9417927" y="343979"/>
            <a:ext cx="13003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June 2023</a:t>
            </a:r>
          </a:p>
        </p:txBody>
      </p:sp>
      <p:cxnSp>
        <p:nvCxnSpPr>
          <p:cNvPr id="12" name="Connettore diritto 19">
            <a:extLst>
              <a:ext uri="{FF2B5EF4-FFF2-40B4-BE49-F238E27FC236}">
                <a16:creationId xmlns:a16="http://schemas.microsoft.com/office/drawing/2014/main" id="{9A0020E8-8736-9340-85B6-C306242531DB}"/>
              </a:ext>
            </a:extLst>
          </p:cNvPr>
          <p:cNvCxnSpPr>
            <a:cxnSpLocks/>
          </p:cNvCxnSpPr>
          <p:nvPr/>
        </p:nvCxnSpPr>
        <p:spPr>
          <a:xfrm>
            <a:off x="9337251" y="363421"/>
            <a:ext cx="0" cy="2930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8DFA9A1-997D-098D-D594-46F7C8384EFC}"/>
              </a:ext>
            </a:extLst>
          </p:cNvPr>
          <p:cNvPicPr>
            <a:picLocks noChangeAspect="1"/>
          </p:cNvPicPr>
          <p:nvPr/>
        </p:nvPicPr>
        <p:blipFill>
          <a:blip r:embed="rId2"/>
          <a:stretch>
            <a:fillRect/>
          </a:stretch>
        </p:blipFill>
        <p:spPr>
          <a:xfrm>
            <a:off x="5399703" y="3967566"/>
            <a:ext cx="6501704" cy="1800691"/>
          </a:xfrm>
          <a:prstGeom prst="rect">
            <a:avLst/>
          </a:prstGeom>
        </p:spPr>
      </p:pic>
      <p:pic>
        <p:nvPicPr>
          <p:cNvPr id="10" name="Picture 9">
            <a:extLst>
              <a:ext uri="{FF2B5EF4-FFF2-40B4-BE49-F238E27FC236}">
                <a16:creationId xmlns:a16="http://schemas.microsoft.com/office/drawing/2014/main" id="{1A553108-43A2-E3E1-93AC-E3C8F75C6643}"/>
              </a:ext>
            </a:extLst>
          </p:cNvPr>
          <p:cNvPicPr>
            <a:picLocks noChangeAspect="1"/>
          </p:cNvPicPr>
          <p:nvPr/>
        </p:nvPicPr>
        <p:blipFill>
          <a:blip r:embed="rId3"/>
          <a:stretch>
            <a:fillRect/>
          </a:stretch>
        </p:blipFill>
        <p:spPr>
          <a:xfrm>
            <a:off x="5399702" y="2013192"/>
            <a:ext cx="6501703" cy="1754483"/>
          </a:xfrm>
          <a:prstGeom prst="rect">
            <a:avLst/>
          </a:prstGeom>
        </p:spPr>
      </p:pic>
    </p:spTree>
    <p:extLst>
      <p:ext uri="{BB962C8B-B14F-4D97-AF65-F5344CB8AC3E}">
        <p14:creationId xmlns:p14="http://schemas.microsoft.com/office/powerpoint/2010/main" val="17460043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a:extLst>
              <a:ext uri="{FF2B5EF4-FFF2-40B4-BE49-F238E27FC236}">
                <a16:creationId xmlns:a16="http://schemas.microsoft.com/office/drawing/2014/main" id="{CEB1E9C6-75D6-4B77-6B09-0F2D270A28D2}"/>
              </a:ext>
            </a:extLst>
          </p:cNvPr>
          <p:cNvSpPr/>
          <p:nvPr/>
        </p:nvSpPr>
        <p:spPr>
          <a:xfrm>
            <a:off x="471897" y="1517465"/>
            <a:ext cx="3933497" cy="830997"/>
          </a:xfrm>
          <a:prstGeom prst="rect">
            <a:avLst/>
          </a:prstGeom>
          <a:solidFill>
            <a:srgbClr val="0070C0"/>
          </a:solidFill>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Quality Performance Statistics prior to Stops</a:t>
            </a:r>
            <a:endParaRPr lang="en-US" sz="3200" dirty="0">
              <a:solidFill>
                <a:schemeClr val="bg1"/>
              </a:solidFill>
              <a:latin typeface="Arial" panose="020B0604020202020204" pitchFamily="34" charset="0"/>
              <a:cs typeface="Arial" panose="020B0604020202020204" pitchFamily="34" charset="0"/>
            </a:endParaRPr>
          </a:p>
        </p:txBody>
      </p:sp>
      <p:sp>
        <p:nvSpPr>
          <p:cNvPr id="11" name="3 CuadroTexto">
            <a:extLst>
              <a:ext uri="{FF2B5EF4-FFF2-40B4-BE49-F238E27FC236}">
                <a16:creationId xmlns:a16="http://schemas.microsoft.com/office/drawing/2014/main" id="{FD4238A8-F114-4231-BE20-8A7A08B2226D}"/>
              </a:ext>
            </a:extLst>
          </p:cNvPr>
          <p:cNvSpPr txBox="1"/>
          <p:nvPr/>
        </p:nvSpPr>
        <p:spPr>
          <a:xfrm>
            <a:off x="440210" y="2729392"/>
            <a:ext cx="4298829" cy="1261884"/>
          </a:xfrm>
          <a:prstGeom prst="rect">
            <a:avLst/>
          </a:prstGeom>
          <a:noFill/>
        </p:spPr>
        <p:txBody>
          <a:bodyPr wrap="square" rtlCol="0">
            <a:spAutoFit/>
          </a:bodyPr>
          <a:lstStyle/>
          <a:p>
            <a:pPr algn="just">
              <a:buFont typeface="Arial" pitchFamily="34" charset="0"/>
              <a:buChar char="•"/>
            </a:pPr>
            <a:r>
              <a:rPr lang="en-US" sz="1400" dirty="0">
                <a:latin typeface="Arial" panose="020B0604020202020204" pitchFamily="34" charset="0"/>
                <a:ea typeface="Times New Roman" pitchFamily="18" charset="0"/>
                <a:cs typeface="Arial" panose="020B0604020202020204" pitchFamily="34" charset="0"/>
              </a:rPr>
              <a:t> Quality Performance Monitoring prior to Stops</a:t>
            </a:r>
          </a:p>
          <a:p>
            <a:pPr lvl="1" algn="just">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Monitoring performance prior to production stops</a:t>
            </a:r>
          </a:p>
          <a:p>
            <a:pPr lvl="1" algn="just">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Indicators of low- and upper-threshold violations</a:t>
            </a:r>
          </a:p>
          <a:p>
            <a:pPr lvl="1" algn="just">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Indicators of violations of extended thresholds</a:t>
            </a:r>
          </a:p>
          <a:p>
            <a:pPr lvl="1" algn="just">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Calculating statistics over historical performances</a:t>
            </a:r>
            <a:endParaRPr lang="en-US" sz="1400" dirty="0">
              <a:latin typeface="Arial" panose="020B0604020202020204" pitchFamily="34" charset="0"/>
              <a:ea typeface="Times New Roman" pitchFamily="18" charset="0"/>
              <a:cs typeface="Arial" panose="020B0604020202020204" pitchFamily="34" charset="0"/>
            </a:endParaRPr>
          </a:p>
          <a:p>
            <a:pPr algn="just">
              <a:buFont typeface="Arial" pitchFamily="34" charset="0"/>
              <a:buChar char="•"/>
            </a:pPr>
            <a:endParaRPr lang="en-US" sz="1400" dirty="0">
              <a:latin typeface="Arial" panose="020B0604020202020204" pitchFamily="34" charset="0"/>
              <a:ea typeface="Times New Roman" pitchFamily="18" charset="0"/>
              <a:cs typeface="Arial" panose="020B0604020202020204" pitchFamily="34" charset="0"/>
            </a:endParaRPr>
          </a:p>
        </p:txBody>
      </p:sp>
      <p:sp>
        <p:nvSpPr>
          <p:cNvPr id="4" name="3 Rectángulo">
            <a:extLst>
              <a:ext uri="{FF2B5EF4-FFF2-40B4-BE49-F238E27FC236}">
                <a16:creationId xmlns:a16="http://schemas.microsoft.com/office/drawing/2014/main" id="{2B937198-39C6-F174-E4B7-20657F306C8D}"/>
              </a:ext>
            </a:extLst>
          </p:cNvPr>
          <p:cNvSpPr/>
          <p:nvPr/>
        </p:nvSpPr>
        <p:spPr>
          <a:xfrm>
            <a:off x="6392849" y="217566"/>
            <a:ext cx="2781339" cy="584775"/>
          </a:xfrm>
          <a:prstGeom prst="rect">
            <a:avLst/>
          </a:prstGeom>
        </p:spPr>
        <p:txBody>
          <a:bodyPr wrap="none">
            <a:spAutoFit/>
          </a:bodyPr>
          <a:lstStyle/>
          <a:p>
            <a:r>
              <a:rPr lang="en-US" sz="3200" b="1" dirty="0">
                <a:solidFill>
                  <a:schemeClr val="bg1"/>
                </a:solidFill>
                <a:latin typeface="Arial" panose="020B0604020202020204" pitchFamily="34" charset="0"/>
                <a:cs typeface="Arial" panose="020B0604020202020204" pitchFamily="34" charset="0"/>
              </a:rPr>
              <a:t>HOE Training</a:t>
            </a:r>
          </a:p>
        </p:txBody>
      </p:sp>
      <p:sp>
        <p:nvSpPr>
          <p:cNvPr id="5" name="3 Rectángulo">
            <a:extLst>
              <a:ext uri="{FF2B5EF4-FFF2-40B4-BE49-F238E27FC236}">
                <a16:creationId xmlns:a16="http://schemas.microsoft.com/office/drawing/2014/main" id="{72F6DBC6-2D08-3BCC-8DE0-4302761C52A5}"/>
              </a:ext>
            </a:extLst>
          </p:cNvPr>
          <p:cNvSpPr/>
          <p:nvPr/>
        </p:nvSpPr>
        <p:spPr>
          <a:xfrm>
            <a:off x="9417927" y="343979"/>
            <a:ext cx="13003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June 2023</a:t>
            </a:r>
          </a:p>
        </p:txBody>
      </p:sp>
      <p:cxnSp>
        <p:nvCxnSpPr>
          <p:cNvPr id="12" name="Connettore diritto 19">
            <a:extLst>
              <a:ext uri="{FF2B5EF4-FFF2-40B4-BE49-F238E27FC236}">
                <a16:creationId xmlns:a16="http://schemas.microsoft.com/office/drawing/2014/main" id="{9A0020E8-8736-9340-85B6-C306242531DB}"/>
              </a:ext>
            </a:extLst>
          </p:cNvPr>
          <p:cNvCxnSpPr>
            <a:cxnSpLocks/>
          </p:cNvCxnSpPr>
          <p:nvPr/>
        </p:nvCxnSpPr>
        <p:spPr>
          <a:xfrm>
            <a:off x="9337251" y="363421"/>
            <a:ext cx="0" cy="2930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35E5227-7888-1ED3-6358-00348E4E4435}"/>
              </a:ext>
            </a:extLst>
          </p:cNvPr>
          <p:cNvPicPr>
            <a:picLocks noChangeAspect="1"/>
          </p:cNvPicPr>
          <p:nvPr/>
        </p:nvPicPr>
        <p:blipFill>
          <a:blip r:embed="rId2"/>
          <a:stretch>
            <a:fillRect/>
          </a:stretch>
        </p:blipFill>
        <p:spPr>
          <a:xfrm>
            <a:off x="5312045" y="1853640"/>
            <a:ext cx="6666854" cy="3737154"/>
          </a:xfrm>
          <a:prstGeom prst="rect">
            <a:avLst/>
          </a:prstGeom>
        </p:spPr>
      </p:pic>
    </p:spTree>
    <p:extLst>
      <p:ext uri="{BB962C8B-B14F-4D97-AF65-F5344CB8AC3E}">
        <p14:creationId xmlns:p14="http://schemas.microsoft.com/office/powerpoint/2010/main" val="4222725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a:extLst>
              <a:ext uri="{FF2B5EF4-FFF2-40B4-BE49-F238E27FC236}">
                <a16:creationId xmlns:a16="http://schemas.microsoft.com/office/drawing/2014/main" id="{CEB1E9C6-75D6-4B77-6B09-0F2D270A28D2}"/>
              </a:ext>
            </a:extLst>
          </p:cNvPr>
          <p:cNvSpPr/>
          <p:nvPr/>
        </p:nvSpPr>
        <p:spPr>
          <a:xfrm>
            <a:off x="471897" y="1517465"/>
            <a:ext cx="3933497" cy="830997"/>
          </a:xfrm>
          <a:prstGeom prst="rect">
            <a:avLst/>
          </a:prstGeom>
          <a:solidFill>
            <a:srgbClr val="0070C0"/>
          </a:solidFill>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Setpoints / Control Parameters Monitoring</a:t>
            </a:r>
            <a:endParaRPr lang="en-US" sz="3200" dirty="0">
              <a:solidFill>
                <a:schemeClr val="bg1"/>
              </a:solidFill>
              <a:latin typeface="Arial" panose="020B0604020202020204" pitchFamily="34" charset="0"/>
              <a:cs typeface="Arial" panose="020B0604020202020204" pitchFamily="34" charset="0"/>
            </a:endParaRPr>
          </a:p>
        </p:txBody>
      </p:sp>
      <p:sp>
        <p:nvSpPr>
          <p:cNvPr id="11" name="3 CuadroTexto">
            <a:extLst>
              <a:ext uri="{FF2B5EF4-FFF2-40B4-BE49-F238E27FC236}">
                <a16:creationId xmlns:a16="http://schemas.microsoft.com/office/drawing/2014/main" id="{FD4238A8-F114-4231-BE20-8A7A08B2226D}"/>
              </a:ext>
            </a:extLst>
          </p:cNvPr>
          <p:cNvSpPr txBox="1"/>
          <p:nvPr/>
        </p:nvSpPr>
        <p:spPr>
          <a:xfrm>
            <a:off x="440210" y="2729392"/>
            <a:ext cx="4298829" cy="1077218"/>
          </a:xfrm>
          <a:prstGeom prst="rect">
            <a:avLst/>
          </a:prstGeom>
          <a:noFill/>
        </p:spPr>
        <p:txBody>
          <a:bodyPr wrap="square" rtlCol="0">
            <a:spAutoFit/>
          </a:bodyPr>
          <a:lstStyle/>
          <a:p>
            <a:pPr algn="just">
              <a:buFont typeface="Arial" pitchFamily="34" charset="0"/>
              <a:buChar char="•"/>
            </a:pPr>
            <a:r>
              <a:rPr lang="en-US" sz="1400" dirty="0">
                <a:latin typeface="Arial" panose="020B0604020202020204" pitchFamily="34" charset="0"/>
                <a:ea typeface="Times New Roman" pitchFamily="18" charset="0"/>
                <a:cs typeface="Arial" panose="020B0604020202020204" pitchFamily="34" charset="0"/>
              </a:rPr>
              <a:t> Setpoints / Control Parameters Monitoring</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Continuous monitoring of Base Coating and Electrostatic Grain Coating setpoints/control parameters</a:t>
            </a:r>
            <a:endParaRPr lang="en-US" sz="1400" dirty="0">
              <a:latin typeface="Arial" panose="020B0604020202020204" pitchFamily="34" charset="0"/>
              <a:ea typeface="Times New Roman" pitchFamily="18" charset="0"/>
              <a:cs typeface="Arial" panose="020B0604020202020204" pitchFamily="34" charset="0"/>
            </a:endParaRPr>
          </a:p>
          <a:p>
            <a:pPr algn="just">
              <a:buFont typeface="Arial" pitchFamily="34" charset="0"/>
              <a:buChar char="•"/>
            </a:pPr>
            <a:endParaRPr lang="en-US" sz="1400" dirty="0">
              <a:latin typeface="Arial" panose="020B0604020202020204" pitchFamily="34" charset="0"/>
              <a:ea typeface="Times New Roman" pitchFamily="18" charset="0"/>
              <a:cs typeface="Arial" panose="020B0604020202020204" pitchFamily="34" charset="0"/>
            </a:endParaRPr>
          </a:p>
        </p:txBody>
      </p:sp>
      <p:sp>
        <p:nvSpPr>
          <p:cNvPr id="4" name="3 Rectángulo">
            <a:extLst>
              <a:ext uri="{FF2B5EF4-FFF2-40B4-BE49-F238E27FC236}">
                <a16:creationId xmlns:a16="http://schemas.microsoft.com/office/drawing/2014/main" id="{2B937198-39C6-F174-E4B7-20657F306C8D}"/>
              </a:ext>
            </a:extLst>
          </p:cNvPr>
          <p:cNvSpPr/>
          <p:nvPr/>
        </p:nvSpPr>
        <p:spPr>
          <a:xfrm>
            <a:off x="6392849" y="217566"/>
            <a:ext cx="2781339" cy="584775"/>
          </a:xfrm>
          <a:prstGeom prst="rect">
            <a:avLst/>
          </a:prstGeom>
        </p:spPr>
        <p:txBody>
          <a:bodyPr wrap="none">
            <a:spAutoFit/>
          </a:bodyPr>
          <a:lstStyle/>
          <a:p>
            <a:r>
              <a:rPr lang="en-US" sz="3200" b="1" dirty="0">
                <a:solidFill>
                  <a:schemeClr val="bg1"/>
                </a:solidFill>
                <a:latin typeface="Arial" panose="020B0604020202020204" pitchFamily="34" charset="0"/>
                <a:cs typeface="Arial" panose="020B0604020202020204" pitchFamily="34" charset="0"/>
              </a:rPr>
              <a:t>HOE Training</a:t>
            </a:r>
          </a:p>
        </p:txBody>
      </p:sp>
      <p:sp>
        <p:nvSpPr>
          <p:cNvPr id="5" name="3 Rectángulo">
            <a:extLst>
              <a:ext uri="{FF2B5EF4-FFF2-40B4-BE49-F238E27FC236}">
                <a16:creationId xmlns:a16="http://schemas.microsoft.com/office/drawing/2014/main" id="{72F6DBC6-2D08-3BCC-8DE0-4302761C52A5}"/>
              </a:ext>
            </a:extLst>
          </p:cNvPr>
          <p:cNvSpPr/>
          <p:nvPr/>
        </p:nvSpPr>
        <p:spPr>
          <a:xfrm>
            <a:off x="9417927" y="343979"/>
            <a:ext cx="13003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June 2023</a:t>
            </a:r>
          </a:p>
        </p:txBody>
      </p:sp>
      <p:cxnSp>
        <p:nvCxnSpPr>
          <p:cNvPr id="12" name="Connettore diritto 19">
            <a:extLst>
              <a:ext uri="{FF2B5EF4-FFF2-40B4-BE49-F238E27FC236}">
                <a16:creationId xmlns:a16="http://schemas.microsoft.com/office/drawing/2014/main" id="{9A0020E8-8736-9340-85B6-C306242531DB}"/>
              </a:ext>
            </a:extLst>
          </p:cNvPr>
          <p:cNvCxnSpPr>
            <a:cxnSpLocks/>
          </p:cNvCxnSpPr>
          <p:nvPr/>
        </p:nvCxnSpPr>
        <p:spPr>
          <a:xfrm>
            <a:off x="9337251" y="363421"/>
            <a:ext cx="0" cy="2930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49E73E2-491A-8978-BFC2-10539CAF3BA8}"/>
              </a:ext>
            </a:extLst>
          </p:cNvPr>
          <p:cNvPicPr>
            <a:picLocks noChangeAspect="1"/>
          </p:cNvPicPr>
          <p:nvPr/>
        </p:nvPicPr>
        <p:blipFill>
          <a:blip r:embed="rId2"/>
          <a:stretch>
            <a:fillRect/>
          </a:stretch>
        </p:blipFill>
        <p:spPr>
          <a:xfrm>
            <a:off x="5960889" y="1542403"/>
            <a:ext cx="5863949" cy="5060197"/>
          </a:xfrm>
          <a:prstGeom prst="rect">
            <a:avLst/>
          </a:prstGeom>
        </p:spPr>
      </p:pic>
    </p:spTree>
    <p:extLst>
      <p:ext uri="{BB962C8B-B14F-4D97-AF65-F5344CB8AC3E}">
        <p14:creationId xmlns:p14="http://schemas.microsoft.com/office/powerpoint/2010/main" val="571015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a:extLst>
              <a:ext uri="{FF2B5EF4-FFF2-40B4-BE49-F238E27FC236}">
                <a16:creationId xmlns:a16="http://schemas.microsoft.com/office/drawing/2014/main" id="{CEB1E9C6-75D6-4B77-6B09-0F2D270A28D2}"/>
              </a:ext>
            </a:extLst>
          </p:cNvPr>
          <p:cNvSpPr/>
          <p:nvPr/>
        </p:nvSpPr>
        <p:spPr>
          <a:xfrm>
            <a:off x="471897" y="1517465"/>
            <a:ext cx="3933497" cy="461665"/>
          </a:xfrm>
          <a:prstGeom prst="rect">
            <a:avLst/>
          </a:prstGeom>
          <a:solidFill>
            <a:srgbClr val="0070C0"/>
          </a:solidFill>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Quality Monitoring</a:t>
            </a:r>
            <a:endParaRPr lang="en-US" sz="3200" dirty="0">
              <a:solidFill>
                <a:schemeClr val="bg1"/>
              </a:solidFill>
              <a:latin typeface="Arial" panose="020B0604020202020204" pitchFamily="34" charset="0"/>
              <a:cs typeface="Arial" panose="020B0604020202020204" pitchFamily="34" charset="0"/>
            </a:endParaRPr>
          </a:p>
        </p:txBody>
      </p:sp>
      <p:sp>
        <p:nvSpPr>
          <p:cNvPr id="11" name="3 CuadroTexto">
            <a:extLst>
              <a:ext uri="{FF2B5EF4-FFF2-40B4-BE49-F238E27FC236}">
                <a16:creationId xmlns:a16="http://schemas.microsoft.com/office/drawing/2014/main" id="{FD4238A8-F114-4231-BE20-8A7A08B2226D}"/>
              </a:ext>
            </a:extLst>
          </p:cNvPr>
          <p:cNvSpPr txBox="1"/>
          <p:nvPr/>
        </p:nvSpPr>
        <p:spPr>
          <a:xfrm>
            <a:off x="440210" y="2729392"/>
            <a:ext cx="4298829" cy="1261884"/>
          </a:xfrm>
          <a:prstGeom prst="rect">
            <a:avLst/>
          </a:prstGeom>
          <a:noFill/>
        </p:spPr>
        <p:txBody>
          <a:bodyPr wrap="square" rtlCol="0">
            <a:spAutoFit/>
          </a:bodyPr>
          <a:lstStyle/>
          <a:p>
            <a:pPr algn="just">
              <a:buFont typeface="Arial" pitchFamily="34" charset="0"/>
              <a:buChar char="•"/>
            </a:pPr>
            <a:r>
              <a:rPr lang="en-US" sz="1400" dirty="0">
                <a:latin typeface="Arial" panose="020B0604020202020204" pitchFamily="34" charset="0"/>
                <a:ea typeface="Times New Roman" pitchFamily="18" charset="0"/>
                <a:cs typeface="Arial" panose="020B0604020202020204" pitchFamily="34" charset="0"/>
              </a:rPr>
              <a:t> Quality Monitoring</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Continuous monitoring of Base Coating and Electrostatic Grain Coating quality performance</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Visualizations can be filtered based on </a:t>
            </a:r>
            <a:r>
              <a:rPr lang="en-US" sz="1200" dirty="0" err="1">
                <a:latin typeface="Arial" panose="020B0604020202020204" pitchFamily="34" charset="0"/>
                <a:ea typeface="Times New Roman" pitchFamily="18" charset="0"/>
                <a:cs typeface="Arial" panose="020B0604020202020204" pitchFamily="34" charset="0"/>
              </a:rPr>
              <a:t>Auftrag</a:t>
            </a:r>
            <a:r>
              <a:rPr lang="en-US" sz="1200" dirty="0">
                <a:latin typeface="Arial" panose="020B0604020202020204" pitchFamily="34" charset="0"/>
                <a:ea typeface="Times New Roman" pitchFamily="18" charset="0"/>
                <a:cs typeface="Arial" panose="020B0604020202020204" pitchFamily="34" charset="0"/>
              </a:rPr>
              <a:t> / Type / Fabrication / Rolle</a:t>
            </a:r>
            <a:endParaRPr lang="en-US" sz="1400" dirty="0">
              <a:latin typeface="Arial" panose="020B0604020202020204" pitchFamily="34" charset="0"/>
              <a:ea typeface="Times New Roman" pitchFamily="18" charset="0"/>
              <a:cs typeface="Arial" panose="020B0604020202020204" pitchFamily="34" charset="0"/>
            </a:endParaRPr>
          </a:p>
          <a:p>
            <a:pPr algn="just">
              <a:buFont typeface="Arial" pitchFamily="34" charset="0"/>
              <a:buChar char="•"/>
            </a:pPr>
            <a:endParaRPr lang="en-US" sz="1400" dirty="0">
              <a:latin typeface="Arial" panose="020B0604020202020204" pitchFamily="34" charset="0"/>
              <a:ea typeface="Times New Roman" pitchFamily="18" charset="0"/>
              <a:cs typeface="Arial" panose="020B0604020202020204" pitchFamily="34" charset="0"/>
            </a:endParaRPr>
          </a:p>
        </p:txBody>
      </p:sp>
      <p:sp>
        <p:nvSpPr>
          <p:cNvPr id="4" name="3 Rectángulo">
            <a:extLst>
              <a:ext uri="{FF2B5EF4-FFF2-40B4-BE49-F238E27FC236}">
                <a16:creationId xmlns:a16="http://schemas.microsoft.com/office/drawing/2014/main" id="{2B937198-39C6-F174-E4B7-20657F306C8D}"/>
              </a:ext>
            </a:extLst>
          </p:cNvPr>
          <p:cNvSpPr/>
          <p:nvPr/>
        </p:nvSpPr>
        <p:spPr>
          <a:xfrm>
            <a:off x="6392849" y="217566"/>
            <a:ext cx="2781339" cy="584775"/>
          </a:xfrm>
          <a:prstGeom prst="rect">
            <a:avLst/>
          </a:prstGeom>
        </p:spPr>
        <p:txBody>
          <a:bodyPr wrap="none">
            <a:spAutoFit/>
          </a:bodyPr>
          <a:lstStyle/>
          <a:p>
            <a:r>
              <a:rPr lang="en-US" sz="3200" b="1" dirty="0">
                <a:solidFill>
                  <a:schemeClr val="bg1"/>
                </a:solidFill>
                <a:latin typeface="Arial" panose="020B0604020202020204" pitchFamily="34" charset="0"/>
                <a:cs typeface="Arial" panose="020B0604020202020204" pitchFamily="34" charset="0"/>
              </a:rPr>
              <a:t>HOE Training</a:t>
            </a:r>
          </a:p>
        </p:txBody>
      </p:sp>
      <p:sp>
        <p:nvSpPr>
          <p:cNvPr id="5" name="3 Rectángulo">
            <a:extLst>
              <a:ext uri="{FF2B5EF4-FFF2-40B4-BE49-F238E27FC236}">
                <a16:creationId xmlns:a16="http://schemas.microsoft.com/office/drawing/2014/main" id="{72F6DBC6-2D08-3BCC-8DE0-4302761C52A5}"/>
              </a:ext>
            </a:extLst>
          </p:cNvPr>
          <p:cNvSpPr/>
          <p:nvPr/>
        </p:nvSpPr>
        <p:spPr>
          <a:xfrm>
            <a:off x="9417927" y="343979"/>
            <a:ext cx="13003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June 2023</a:t>
            </a:r>
          </a:p>
        </p:txBody>
      </p:sp>
      <p:cxnSp>
        <p:nvCxnSpPr>
          <p:cNvPr id="12" name="Connettore diritto 19">
            <a:extLst>
              <a:ext uri="{FF2B5EF4-FFF2-40B4-BE49-F238E27FC236}">
                <a16:creationId xmlns:a16="http://schemas.microsoft.com/office/drawing/2014/main" id="{9A0020E8-8736-9340-85B6-C306242531DB}"/>
              </a:ext>
            </a:extLst>
          </p:cNvPr>
          <p:cNvCxnSpPr>
            <a:cxnSpLocks/>
          </p:cNvCxnSpPr>
          <p:nvPr/>
        </p:nvCxnSpPr>
        <p:spPr>
          <a:xfrm>
            <a:off x="9337251" y="363421"/>
            <a:ext cx="0" cy="2930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F3D9068-97EB-CEDA-400D-8B709AEAF032}"/>
              </a:ext>
            </a:extLst>
          </p:cNvPr>
          <p:cNvPicPr>
            <a:picLocks noChangeAspect="1"/>
          </p:cNvPicPr>
          <p:nvPr/>
        </p:nvPicPr>
        <p:blipFill>
          <a:blip r:embed="rId2"/>
          <a:stretch>
            <a:fillRect/>
          </a:stretch>
        </p:blipFill>
        <p:spPr>
          <a:xfrm>
            <a:off x="5005954" y="1517465"/>
            <a:ext cx="6780508" cy="3281125"/>
          </a:xfrm>
          <a:prstGeom prst="rect">
            <a:avLst/>
          </a:prstGeom>
        </p:spPr>
      </p:pic>
    </p:spTree>
    <p:extLst>
      <p:ext uri="{BB962C8B-B14F-4D97-AF65-F5344CB8AC3E}">
        <p14:creationId xmlns:p14="http://schemas.microsoft.com/office/powerpoint/2010/main" val="1328592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E23B761B-CCF9-4B5F-18A2-90D507E72CFC}"/>
              </a:ext>
            </a:extLst>
          </p:cNvPr>
          <p:cNvSpPr txBox="1">
            <a:spLocks/>
          </p:cNvSpPr>
          <p:nvPr/>
        </p:nvSpPr>
        <p:spPr>
          <a:xfrm>
            <a:off x="1116874" y="1663156"/>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Digitalization in the European process industry </a:t>
            </a:r>
          </a:p>
          <a:p>
            <a:r>
              <a:rPr lang="en-US" sz="2600" dirty="0"/>
              <a:t>Digital retrofitting </a:t>
            </a:r>
          </a:p>
          <a:p>
            <a:r>
              <a:rPr lang="en-US" sz="2600" dirty="0"/>
              <a:t>Collecting and structuring data from sensors and equipment for its further analysis</a:t>
            </a:r>
          </a:p>
          <a:p>
            <a:r>
              <a:rPr lang="en-US" sz="2600" dirty="0"/>
              <a:t>Advanced data analytics: Big data, Process mining, Machine learning models of prediction &amp; optimization </a:t>
            </a:r>
          </a:p>
          <a:p>
            <a:r>
              <a:rPr lang="en-US" sz="2600" dirty="0"/>
              <a:t>Development and use of digital twin</a:t>
            </a:r>
          </a:p>
          <a:p>
            <a:r>
              <a:rPr lang="en-US" sz="2600" dirty="0"/>
              <a:t>Cognitive Reasoning and Reactive scheduling</a:t>
            </a:r>
          </a:p>
        </p:txBody>
      </p:sp>
      <p:sp>
        <p:nvSpPr>
          <p:cNvPr id="3" name="Titolo 1">
            <a:extLst>
              <a:ext uri="{FF2B5EF4-FFF2-40B4-BE49-F238E27FC236}">
                <a16:creationId xmlns:a16="http://schemas.microsoft.com/office/drawing/2014/main" id="{111EF29F-4504-6C5F-C358-0B835B6F813A}"/>
              </a:ext>
            </a:extLst>
          </p:cNvPr>
          <p:cNvSpPr txBox="1">
            <a:spLocks/>
          </p:cNvSpPr>
          <p:nvPr/>
        </p:nvSpPr>
        <p:spPr>
          <a:xfrm>
            <a:off x="1412966" y="21136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rPr>
              <a:t>Ambition</a:t>
            </a:r>
          </a:p>
        </p:txBody>
      </p:sp>
      <p:sp>
        <p:nvSpPr>
          <p:cNvPr id="4" name="3 Rectángulo">
            <a:extLst>
              <a:ext uri="{FF2B5EF4-FFF2-40B4-BE49-F238E27FC236}">
                <a16:creationId xmlns:a16="http://schemas.microsoft.com/office/drawing/2014/main" id="{EACDD541-770C-EC70-CE13-B6091904133D}"/>
              </a:ext>
            </a:extLst>
          </p:cNvPr>
          <p:cNvSpPr/>
          <p:nvPr/>
        </p:nvSpPr>
        <p:spPr>
          <a:xfrm>
            <a:off x="6392849" y="217566"/>
            <a:ext cx="2781339" cy="584775"/>
          </a:xfrm>
          <a:prstGeom prst="rect">
            <a:avLst/>
          </a:prstGeom>
        </p:spPr>
        <p:txBody>
          <a:bodyPr wrap="none">
            <a:spAutoFit/>
          </a:bodyPr>
          <a:lstStyle/>
          <a:p>
            <a:r>
              <a:rPr lang="en-US" sz="3200" b="1" dirty="0">
                <a:solidFill>
                  <a:schemeClr val="bg1"/>
                </a:solidFill>
                <a:latin typeface="Arial" panose="020B0604020202020204" pitchFamily="34" charset="0"/>
                <a:cs typeface="Arial" panose="020B0604020202020204" pitchFamily="34" charset="0"/>
              </a:rPr>
              <a:t>HOE Training</a:t>
            </a:r>
          </a:p>
        </p:txBody>
      </p:sp>
      <p:sp>
        <p:nvSpPr>
          <p:cNvPr id="5" name="3 Rectángulo">
            <a:extLst>
              <a:ext uri="{FF2B5EF4-FFF2-40B4-BE49-F238E27FC236}">
                <a16:creationId xmlns:a16="http://schemas.microsoft.com/office/drawing/2014/main" id="{F338257D-BA02-4D36-4842-60A3F3FBB83D}"/>
              </a:ext>
            </a:extLst>
          </p:cNvPr>
          <p:cNvSpPr/>
          <p:nvPr/>
        </p:nvSpPr>
        <p:spPr>
          <a:xfrm>
            <a:off x="9417927" y="343979"/>
            <a:ext cx="13003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June 2023</a:t>
            </a:r>
          </a:p>
        </p:txBody>
      </p:sp>
      <p:cxnSp>
        <p:nvCxnSpPr>
          <p:cNvPr id="6" name="Connettore diritto 19">
            <a:extLst>
              <a:ext uri="{FF2B5EF4-FFF2-40B4-BE49-F238E27FC236}">
                <a16:creationId xmlns:a16="http://schemas.microsoft.com/office/drawing/2014/main" id="{70580AD6-8624-3CC1-4CDF-5682BCEFC83B}"/>
              </a:ext>
            </a:extLst>
          </p:cNvPr>
          <p:cNvCxnSpPr>
            <a:cxnSpLocks/>
          </p:cNvCxnSpPr>
          <p:nvPr/>
        </p:nvCxnSpPr>
        <p:spPr>
          <a:xfrm>
            <a:off x="9337251" y="363421"/>
            <a:ext cx="0" cy="2930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1814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a:extLst>
              <a:ext uri="{FF2B5EF4-FFF2-40B4-BE49-F238E27FC236}">
                <a16:creationId xmlns:a16="http://schemas.microsoft.com/office/drawing/2014/main" id="{CEB1E9C6-75D6-4B77-6B09-0F2D270A28D2}"/>
              </a:ext>
            </a:extLst>
          </p:cNvPr>
          <p:cNvSpPr/>
          <p:nvPr/>
        </p:nvSpPr>
        <p:spPr>
          <a:xfrm>
            <a:off x="471897" y="1517465"/>
            <a:ext cx="3933497" cy="830997"/>
          </a:xfrm>
          <a:prstGeom prst="rect">
            <a:avLst/>
          </a:prstGeom>
          <a:solidFill>
            <a:srgbClr val="0070C0"/>
          </a:solidFill>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Reactive Optimization Monitoring</a:t>
            </a:r>
            <a:endParaRPr lang="en-US" sz="3200" dirty="0">
              <a:solidFill>
                <a:schemeClr val="bg1"/>
              </a:solidFill>
              <a:latin typeface="Arial" panose="020B0604020202020204" pitchFamily="34" charset="0"/>
              <a:cs typeface="Arial" panose="020B0604020202020204" pitchFamily="34" charset="0"/>
            </a:endParaRPr>
          </a:p>
        </p:txBody>
      </p:sp>
      <p:sp>
        <p:nvSpPr>
          <p:cNvPr id="11" name="3 CuadroTexto">
            <a:extLst>
              <a:ext uri="{FF2B5EF4-FFF2-40B4-BE49-F238E27FC236}">
                <a16:creationId xmlns:a16="http://schemas.microsoft.com/office/drawing/2014/main" id="{FD4238A8-F114-4231-BE20-8A7A08B2226D}"/>
              </a:ext>
            </a:extLst>
          </p:cNvPr>
          <p:cNvSpPr txBox="1"/>
          <p:nvPr/>
        </p:nvSpPr>
        <p:spPr>
          <a:xfrm>
            <a:off x="106565" y="2443065"/>
            <a:ext cx="4298829" cy="1477328"/>
          </a:xfrm>
          <a:prstGeom prst="rect">
            <a:avLst/>
          </a:prstGeom>
          <a:noFill/>
        </p:spPr>
        <p:txBody>
          <a:bodyPr wrap="square" rtlCol="0">
            <a:spAutoFit/>
          </a:bodyPr>
          <a:lstStyle/>
          <a:p>
            <a:pPr algn="just">
              <a:buFont typeface="Arial" pitchFamily="34" charset="0"/>
              <a:buChar char="•"/>
            </a:pPr>
            <a:r>
              <a:rPr lang="en-US" sz="1400" dirty="0">
                <a:latin typeface="Arial" panose="020B0604020202020204" pitchFamily="34" charset="0"/>
                <a:ea typeface="Times New Roman" pitchFamily="18" charset="0"/>
                <a:cs typeface="Arial" panose="020B0604020202020204" pitchFamily="34" charset="0"/>
              </a:rPr>
              <a:t> Reactive Optimization Monitoring</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Real-time quality and predictions monitoring</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Predictions are computed over the next 5min</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Recommendations are provided over the setpoints configuration</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Monitoring of overall performance improvement</a:t>
            </a:r>
            <a:endParaRPr lang="en-US" sz="1400" dirty="0">
              <a:latin typeface="Arial" panose="020B0604020202020204" pitchFamily="34" charset="0"/>
              <a:ea typeface="Times New Roman" pitchFamily="18" charset="0"/>
              <a:cs typeface="Arial" panose="020B0604020202020204" pitchFamily="34" charset="0"/>
            </a:endParaRPr>
          </a:p>
          <a:p>
            <a:pPr algn="just">
              <a:buFont typeface="Arial" pitchFamily="34" charset="0"/>
              <a:buChar char="•"/>
            </a:pPr>
            <a:endParaRPr lang="en-US" sz="1400" dirty="0">
              <a:latin typeface="Arial" panose="020B0604020202020204" pitchFamily="34" charset="0"/>
              <a:ea typeface="Times New Roman" pitchFamily="18" charset="0"/>
              <a:cs typeface="Arial" panose="020B0604020202020204" pitchFamily="34" charset="0"/>
            </a:endParaRPr>
          </a:p>
        </p:txBody>
      </p:sp>
      <p:sp>
        <p:nvSpPr>
          <p:cNvPr id="4" name="3 Rectángulo">
            <a:extLst>
              <a:ext uri="{FF2B5EF4-FFF2-40B4-BE49-F238E27FC236}">
                <a16:creationId xmlns:a16="http://schemas.microsoft.com/office/drawing/2014/main" id="{2B937198-39C6-F174-E4B7-20657F306C8D}"/>
              </a:ext>
            </a:extLst>
          </p:cNvPr>
          <p:cNvSpPr/>
          <p:nvPr/>
        </p:nvSpPr>
        <p:spPr>
          <a:xfrm>
            <a:off x="6392849" y="217566"/>
            <a:ext cx="2781339" cy="584775"/>
          </a:xfrm>
          <a:prstGeom prst="rect">
            <a:avLst/>
          </a:prstGeom>
        </p:spPr>
        <p:txBody>
          <a:bodyPr wrap="none">
            <a:spAutoFit/>
          </a:bodyPr>
          <a:lstStyle/>
          <a:p>
            <a:r>
              <a:rPr lang="en-US" sz="3200" b="1" dirty="0">
                <a:solidFill>
                  <a:schemeClr val="bg1"/>
                </a:solidFill>
                <a:latin typeface="Arial" panose="020B0604020202020204" pitchFamily="34" charset="0"/>
                <a:cs typeface="Arial" panose="020B0604020202020204" pitchFamily="34" charset="0"/>
              </a:rPr>
              <a:t>HOE Training</a:t>
            </a:r>
          </a:p>
        </p:txBody>
      </p:sp>
      <p:sp>
        <p:nvSpPr>
          <p:cNvPr id="5" name="3 Rectángulo">
            <a:extLst>
              <a:ext uri="{FF2B5EF4-FFF2-40B4-BE49-F238E27FC236}">
                <a16:creationId xmlns:a16="http://schemas.microsoft.com/office/drawing/2014/main" id="{72F6DBC6-2D08-3BCC-8DE0-4302761C52A5}"/>
              </a:ext>
            </a:extLst>
          </p:cNvPr>
          <p:cNvSpPr/>
          <p:nvPr/>
        </p:nvSpPr>
        <p:spPr>
          <a:xfrm>
            <a:off x="9417927" y="343979"/>
            <a:ext cx="13003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June 2023</a:t>
            </a:r>
          </a:p>
        </p:txBody>
      </p:sp>
      <p:cxnSp>
        <p:nvCxnSpPr>
          <p:cNvPr id="12" name="Connettore diritto 19">
            <a:extLst>
              <a:ext uri="{FF2B5EF4-FFF2-40B4-BE49-F238E27FC236}">
                <a16:creationId xmlns:a16="http://schemas.microsoft.com/office/drawing/2014/main" id="{9A0020E8-8736-9340-85B6-C306242531DB}"/>
              </a:ext>
            </a:extLst>
          </p:cNvPr>
          <p:cNvCxnSpPr>
            <a:cxnSpLocks/>
          </p:cNvCxnSpPr>
          <p:nvPr/>
        </p:nvCxnSpPr>
        <p:spPr>
          <a:xfrm>
            <a:off x="9337251" y="363421"/>
            <a:ext cx="0" cy="2930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79DF25-179D-223B-D36F-11E2F5258293}"/>
              </a:ext>
            </a:extLst>
          </p:cNvPr>
          <p:cNvPicPr>
            <a:picLocks noChangeAspect="1"/>
          </p:cNvPicPr>
          <p:nvPr/>
        </p:nvPicPr>
        <p:blipFill>
          <a:blip r:embed="rId2"/>
          <a:stretch>
            <a:fillRect/>
          </a:stretch>
        </p:blipFill>
        <p:spPr>
          <a:xfrm>
            <a:off x="4739039" y="1517465"/>
            <a:ext cx="7339913" cy="4436390"/>
          </a:xfrm>
          <a:prstGeom prst="rect">
            <a:avLst/>
          </a:prstGeom>
        </p:spPr>
      </p:pic>
    </p:spTree>
    <p:extLst>
      <p:ext uri="{BB962C8B-B14F-4D97-AF65-F5344CB8AC3E}">
        <p14:creationId xmlns:p14="http://schemas.microsoft.com/office/powerpoint/2010/main" val="1619026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F5A2E4-FF9D-D102-09B8-761DA4FDCA78}"/>
              </a:ext>
            </a:extLst>
          </p:cNvPr>
          <p:cNvSpPr>
            <a:spLocks noGrp="1"/>
          </p:cNvSpPr>
          <p:nvPr>
            <p:ph type="ctrTitle"/>
          </p:nvPr>
        </p:nvSpPr>
        <p:spPr>
          <a:xfrm>
            <a:off x="843380" y="2235200"/>
            <a:ext cx="10218196" cy="2387600"/>
          </a:xfrm>
        </p:spPr>
        <p:txBody>
          <a:bodyPr/>
          <a:lstStyle/>
          <a:p>
            <a:r>
              <a:rPr lang="es-ES" dirty="0">
                <a:solidFill>
                  <a:schemeClr val="bg1"/>
                </a:solidFill>
              </a:rPr>
              <a:t>Dashboards: Real time (SCCH)</a:t>
            </a:r>
          </a:p>
        </p:txBody>
      </p:sp>
    </p:spTree>
    <p:extLst>
      <p:ext uri="{BB962C8B-B14F-4D97-AF65-F5344CB8AC3E}">
        <p14:creationId xmlns:p14="http://schemas.microsoft.com/office/powerpoint/2010/main" val="3303247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E7BECD6-F408-7D83-6AB4-19CB45589611}"/>
              </a:ext>
            </a:extLst>
          </p:cNvPr>
          <p:cNvPicPr>
            <a:picLocks noChangeAspect="1"/>
          </p:cNvPicPr>
          <p:nvPr/>
        </p:nvPicPr>
        <p:blipFill>
          <a:blip r:embed="rId2"/>
          <a:stretch>
            <a:fillRect/>
          </a:stretch>
        </p:blipFill>
        <p:spPr>
          <a:xfrm>
            <a:off x="0" y="1570183"/>
            <a:ext cx="7740073" cy="3849386"/>
          </a:xfrm>
          <a:prstGeom prst="rect">
            <a:avLst/>
          </a:prstGeom>
        </p:spPr>
      </p:pic>
      <p:sp>
        <p:nvSpPr>
          <p:cNvPr id="4" name="3 CuadroTexto">
            <a:extLst>
              <a:ext uri="{FF2B5EF4-FFF2-40B4-BE49-F238E27FC236}">
                <a16:creationId xmlns:a16="http://schemas.microsoft.com/office/drawing/2014/main" id="{AEFB1A9F-E1CE-F690-D798-44972D2F2CD8}"/>
              </a:ext>
            </a:extLst>
          </p:cNvPr>
          <p:cNvSpPr txBox="1"/>
          <p:nvPr/>
        </p:nvSpPr>
        <p:spPr>
          <a:xfrm>
            <a:off x="8155708" y="1570183"/>
            <a:ext cx="3611418" cy="2000548"/>
          </a:xfrm>
          <a:prstGeom prst="rect">
            <a:avLst/>
          </a:prstGeom>
          <a:noFill/>
        </p:spPr>
        <p:txBody>
          <a:bodyPr wrap="square" rtlCol="0">
            <a:spAutoFit/>
          </a:bodyPr>
          <a:lstStyle/>
          <a:p>
            <a:pPr algn="just">
              <a:buFont typeface="Arial" pitchFamily="34" charset="0"/>
              <a:buChar char="•"/>
            </a:pPr>
            <a:r>
              <a:rPr lang="en-US" sz="1400" dirty="0">
                <a:latin typeface="Arial" panose="020B0604020202020204" pitchFamily="34" charset="0"/>
                <a:ea typeface="Times New Roman" pitchFamily="18" charset="0"/>
                <a:cs typeface="Arial" panose="020B0604020202020204" pitchFamily="34" charset="0"/>
              </a:rPr>
              <a:t> Reactive Optimization Monitoring</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Real-time quality and predictions monitoring</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Predictions are computed over the next 5min</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Recommendations are provided over the setpoints configuration</a:t>
            </a:r>
          </a:p>
          <a:p>
            <a:pPr lvl="1">
              <a:buFont typeface="Arial" pitchFamily="34" charset="0"/>
              <a:buChar char="•"/>
            </a:pPr>
            <a:r>
              <a:rPr lang="en-US" sz="1200" dirty="0">
                <a:latin typeface="Arial" panose="020B0604020202020204" pitchFamily="34" charset="0"/>
                <a:ea typeface="Times New Roman" pitchFamily="18" charset="0"/>
                <a:cs typeface="Arial" panose="020B0604020202020204" pitchFamily="34" charset="0"/>
              </a:rPr>
              <a:t> Monitoring of overall performance improvement</a:t>
            </a:r>
            <a:endParaRPr lang="en-US" sz="1400" dirty="0">
              <a:latin typeface="Arial" panose="020B0604020202020204" pitchFamily="34" charset="0"/>
              <a:ea typeface="Times New Roman" pitchFamily="18" charset="0"/>
              <a:cs typeface="Arial" panose="020B0604020202020204" pitchFamily="34" charset="0"/>
            </a:endParaRPr>
          </a:p>
          <a:p>
            <a:pPr algn="just">
              <a:buFont typeface="Arial" pitchFamily="34" charset="0"/>
              <a:buChar char="•"/>
            </a:pPr>
            <a:endParaRPr lang="en-US" sz="1400" dirty="0">
              <a:latin typeface="Arial" panose="020B0604020202020204" pitchFamily="34" charset="0"/>
              <a:ea typeface="Times New Roman" pitchFamily="18" charset="0"/>
              <a:cs typeface="Arial" panose="020B0604020202020204" pitchFamily="34" charset="0"/>
            </a:endParaRPr>
          </a:p>
        </p:txBody>
      </p:sp>
    </p:spTree>
    <p:extLst>
      <p:ext uri="{BB962C8B-B14F-4D97-AF65-F5344CB8AC3E}">
        <p14:creationId xmlns:p14="http://schemas.microsoft.com/office/powerpoint/2010/main" val="2159449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a:extLst>
              <a:ext uri="{FF2B5EF4-FFF2-40B4-BE49-F238E27FC236}">
                <a16:creationId xmlns:a16="http://schemas.microsoft.com/office/drawing/2014/main" id="{3B59F910-C24A-A7DE-F50E-18F62C5E5A03}"/>
              </a:ext>
            </a:extLst>
          </p:cNvPr>
          <p:cNvSpPr/>
          <p:nvPr/>
        </p:nvSpPr>
        <p:spPr>
          <a:xfrm>
            <a:off x="860612" y="2824564"/>
            <a:ext cx="10122946" cy="2015936"/>
          </a:xfrm>
          <a:prstGeom prst="rect">
            <a:avLst/>
          </a:prstGeom>
        </p:spPr>
        <p:txBody>
          <a:bodyPr wrap="square">
            <a:spAutoFit/>
          </a:bodyPr>
          <a:lstStyle/>
          <a:p>
            <a:r>
              <a:rPr lang="en-US" sz="12500" dirty="0">
                <a:solidFill>
                  <a:srgbClr val="AFE9FB"/>
                </a:solidFill>
                <a:latin typeface="Bahnschrift SemiBold Condensed" panose="020B0502040204020203" pitchFamily="34" charset="0"/>
                <a:cs typeface="Arial" panose="020B0604020202020204" pitchFamily="34" charset="0"/>
              </a:rPr>
              <a:t>Question &amp; answer</a:t>
            </a:r>
          </a:p>
        </p:txBody>
      </p:sp>
      <p:sp>
        <p:nvSpPr>
          <p:cNvPr id="3" name="3 Rectángulo">
            <a:extLst>
              <a:ext uri="{FF2B5EF4-FFF2-40B4-BE49-F238E27FC236}">
                <a16:creationId xmlns:a16="http://schemas.microsoft.com/office/drawing/2014/main" id="{59DFDECE-BDA2-83E5-E0D8-7C5855618E04}"/>
              </a:ext>
            </a:extLst>
          </p:cNvPr>
          <p:cNvSpPr/>
          <p:nvPr/>
        </p:nvSpPr>
        <p:spPr>
          <a:xfrm>
            <a:off x="2491439" y="3681925"/>
            <a:ext cx="7209121" cy="861774"/>
          </a:xfrm>
          <a:prstGeom prst="rect">
            <a:avLst/>
          </a:prstGeom>
        </p:spPr>
        <p:txBody>
          <a:bodyPr wrap="square">
            <a:spAutoFit/>
          </a:bodyPr>
          <a:lstStyle/>
          <a:p>
            <a:r>
              <a:rPr lang="en-US" sz="5000" dirty="0">
                <a:solidFill>
                  <a:srgbClr val="2A3189"/>
                </a:solidFill>
                <a:latin typeface="Amalfi Coast" panose="02000500000000000000" pitchFamily="50" charset="0"/>
                <a:cs typeface="Arial" panose="020B0604020202020204" pitchFamily="34" charset="0"/>
              </a:rPr>
              <a:t>Question &amp; answer</a:t>
            </a:r>
          </a:p>
        </p:txBody>
      </p:sp>
      <p:sp>
        <p:nvSpPr>
          <p:cNvPr id="2" name="3 Rectángulo">
            <a:extLst>
              <a:ext uri="{FF2B5EF4-FFF2-40B4-BE49-F238E27FC236}">
                <a16:creationId xmlns:a16="http://schemas.microsoft.com/office/drawing/2014/main" id="{206DACBA-3B23-3E3D-C367-A7FC0F771C5F}"/>
              </a:ext>
            </a:extLst>
          </p:cNvPr>
          <p:cNvSpPr/>
          <p:nvPr/>
        </p:nvSpPr>
        <p:spPr>
          <a:xfrm>
            <a:off x="6392849" y="217566"/>
            <a:ext cx="2781339" cy="584775"/>
          </a:xfrm>
          <a:prstGeom prst="rect">
            <a:avLst/>
          </a:prstGeom>
        </p:spPr>
        <p:txBody>
          <a:bodyPr wrap="none">
            <a:spAutoFit/>
          </a:bodyPr>
          <a:lstStyle/>
          <a:p>
            <a:r>
              <a:rPr lang="en-US" sz="3200" b="1" dirty="0">
                <a:solidFill>
                  <a:schemeClr val="bg1"/>
                </a:solidFill>
                <a:latin typeface="Arial" panose="020B0604020202020204" pitchFamily="34" charset="0"/>
                <a:cs typeface="Arial" panose="020B0604020202020204" pitchFamily="34" charset="0"/>
              </a:rPr>
              <a:t>HOE Training</a:t>
            </a:r>
          </a:p>
        </p:txBody>
      </p:sp>
      <p:sp>
        <p:nvSpPr>
          <p:cNvPr id="8" name="3 Rectángulo">
            <a:extLst>
              <a:ext uri="{FF2B5EF4-FFF2-40B4-BE49-F238E27FC236}">
                <a16:creationId xmlns:a16="http://schemas.microsoft.com/office/drawing/2014/main" id="{B01C27F1-8E75-CB8A-F6A4-965CF3DABBEB}"/>
              </a:ext>
            </a:extLst>
          </p:cNvPr>
          <p:cNvSpPr/>
          <p:nvPr/>
        </p:nvSpPr>
        <p:spPr>
          <a:xfrm>
            <a:off x="9417927" y="343979"/>
            <a:ext cx="13003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June 2023</a:t>
            </a:r>
          </a:p>
        </p:txBody>
      </p:sp>
      <p:cxnSp>
        <p:nvCxnSpPr>
          <p:cNvPr id="9" name="Connettore diritto 19">
            <a:extLst>
              <a:ext uri="{FF2B5EF4-FFF2-40B4-BE49-F238E27FC236}">
                <a16:creationId xmlns:a16="http://schemas.microsoft.com/office/drawing/2014/main" id="{D14CABF0-A6F3-737A-B82A-1924C05109B2}"/>
              </a:ext>
            </a:extLst>
          </p:cNvPr>
          <p:cNvCxnSpPr>
            <a:cxnSpLocks/>
          </p:cNvCxnSpPr>
          <p:nvPr/>
        </p:nvCxnSpPr>
        <p:spPr>
          <a:xfrm>
            <a:off x="9337251" y="363421"/>
            <a:ext cx="0" cy="2930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705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a:extLst>
              <a:ext uri="{FF2B5EF4-FFF2-40B4-BE49-F238E27FC236}">
                <a16:creationId xmlns:a16="http://schemas.microsoft.com/office/drawing/2014/main" id="{3D991F03-61C0-DFDB-02B8-77CBAC957370}"/>
              </a:ext>
            </a:extLst>
          </p:cNvPr>
          <p:cNvSpPr txBox="1">
            <a:spLocks/>
          </p:cNvSpPr>
          <p:nvPr/>
        </p:nvSpPr>
        <p:spPr>
          <a:xfrm>
            <a:off x="916577" y="1910806"/>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 Application domain: Industries with high consume of energy</a:t>
            </a:r>
          </a:p>
          <a:p>
            <a:r>
              <a:rPr lang="en-GB" dirty="0"/>
              <a:t>4 Uses cases (Mining, Metal, Quicklime, Chemical)</a:t>
            </a:r>
          </a:p>
          <a:p>
            <a:r>
              <a:rPr lang="en-GB" dirty="0"/>
              <a:t>14 partners </a:t>
            </a:r>
          </a:p>
          <a:p>
            <a:r>
              <a:rPr lang="en-GB" dirty="0"/>
              <a:t>8 countries: ES,GR, IE, NL, IT, AT, DE, FR</a:t>
            </a:r>
          </a:p>
          <a:p>
            <a:r>
              <a:rPr lang="en-GB" dirty="0"/>
              <a:t>Total budget: 8.6 M€ </a:t>
            </a:r>
          </a:p>
          <a:p>
            <a:r>
              <a:rPr lang="en-GB" dirty="0"/>
              <a:t>Requested grant: 6.7 M € </a:t>
            </a:r>
          </a:p>
          <a:p>
            <a:r>
              <a:rPr lang="en-GB" dirty="0"/>
              <a:t>Duration: 42 months</a:t>
            </a:r>
          </a:p>
          <a:p>
            <a:endParaRPr lang="en-GB" dirty="0"/>
          </a:p>
        </p:txBody>
      </p:sp>
      <p:sp>
        <p:nvSpPr>
          <p:cNvPr id="3" name="Titolo 1">
            <a:extLst>
              <a:ext uri="{FF2B5EF4-FFF2-40B4-BE49-F238E27FC236}">
                <a16:creationId xmlns:a16="http://schemas.microsoft.com/office/drawing/2014/main" id="{260C95CC-2051-4DBB-2B99-702383EF307D}"/>
              </a:ext>
            </a:extLst>
          </p:cNvPr>
          <p:cNvSpPr txBox="1">
            <a:spLocks/>
          </p:cNvSpPr>
          <p:nvPr/>
        </p:nvSpPr>
        <p:spPr>
          <a:xfrm>
            <a:off x="1317171" y="19775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rPr>
              <a:t>Key figures</a:t>
            </a:r>
          </a:p>
        </p:txBody>
      </p:sp>
      <p:sp>
        <p:nvSpPr>
          <p:cNvPr id="4" name="3 Rectángulo">
            <a:extLst>
              <a:ext uri="{FF2B5EF4-FFF2-40B4-BE49-F238E27FC236}">
                <a16:creationId xmlns:a16="http://schemas.microsoft.com/office/drawing/2014/main" id="{4D590270-96DD-7A61-F2FD-E84B687DE5D7}"/>
              </a:ext>
            </a:extLst>
          </p:cNvPr>
          <p:cNvSpPr/>
          <p:nvPr/>
        </p:nvSpPr>
        <p:spPr>
          <a:xfrm>
            <a:off x="6392849" y="217566"/>
            <a:ext cx="2781339" cy="584775"/>
          </a:xfrm>
          <a:prstGeom prst="rect">
            <a:avLst/>
          </a:prstGeom>
        </p:spPr>
        <p:txBody>
          <a:bodyPr wrap="none">
            <a:spAutoFit/>
          </a:bodyPr>
          <a:lstStyle/>
          <a:p>
            <a:r>
              <a:rPr lang="en-US" sz="3200" b="1" dirty="0">
                <a:solidFill>
                  <a:schemeClr val="bg1"/>
                </a:solidFill>
                <a:latin typeface="Arial" panose="020B0604020202020204" pitchFamily="34" charset="0"/>
                <a:cs typeface="Arial" panose="020B0604020202020204" pitchFamily="34" charset="0"/>
              </a:rPr>
              <a:t>HOE Training</a:t>
            </a:r>
          </a:p>
        </p:txBody>
      </p:sp>
      <p:sp>
        <p:nvSpPr>
          <p:cNvPr id="5" name="3 Rectángulo">
            <a:extLst>
              <a:ext uri="{FF2B5EF4-FFF2-40B4-BE49-F238E27FC236}">
                <a16:creationId xmlns:a16="http://schemas.microsoft.com/office/drawing/2014/main" id="{1325D043-4946-7342-92F3-55FD6F3A62B0}"/>
              </a:ext>
            </a:extLst>
          </p:cNvPr>
          <p:cNvSpPr/>
          <p:nvPr/>
        </p:nvSpPr>
        <p:spPr>
          <a:xfrm>
            <a:off x="9417927" y="343979"/>
            <a:ext cx="13003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June 2023</a:t>
            </a:r>
          </a:p>
        </p:txBody>
      </p:sp>
      <p:cxnSp>
        <p:nvCxnSpPr>
          <p:cNvPr id="6" name="Connettore diritto 19">
            <a:extLst>
              <a:ext uri="{FF2B5EF4-FFF2-40B4-BE49-F238E27FC236}">
                <a16:creationId xmlns:a16="http://schemas.microsoft.com/office/drawing/2014/main" id="{6CB4CFDE-991F-73BE-66F6-50B64BB020E1}"/>
              </a:ext>
            </a:extLst>
          </p:cNvPr>
          <p:cNvCxnSpPr>
            <a:cxnSpLocks/>
          </p:cNvCxnSpPr>
          <p:nvPr/>
        </p:nvCxnSpPr>
        <p:spPr>
          <a:xfrm>
            <a:off x="9337251" y="363421"/>
            <a:ext cx="0" cy="2930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268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5365764-D41E-CAD8-6DC2-257187434D1D}"/>
              </a:ext>
            </a:extLst>
          </p:cNvPr>
          <p:cNvPicPr>
            <a:picLocks noChangeAspect="1" noChangeArrowheads="1"/>
          </p:cNvPicPr>
          <p:nvPr/>
        </p:nvPicPr>
        <p:blipFill>
          <a:blip r:embed="rId2" cstate="print"/>
          <a:stretch>
            <a:fillRect/>
          </a:stretch>
        </p:blipFill>
        <p:spPr bwMode="auto">
          <a:xfrm>
            <a:off x="3008615" y="1466189"/>
            <a:ext cx="6174769" cy="5137177"/>
          </a:xfrm>
          <a:prstGeom prst="rect">
            <a:avLst/>
          </a:prstGeom>
          <a:noFill/>
          <a:ln w="9525">
            <a:noFill/>
            <a:miter lim="800000"/>
            <a:headEnd/>
            <a:tailEnd/>
          </a:ln>
        </p:spPr>
      </p:pic>
      <p:sp>
        <p:nvSpPr>
          <p:cNvPr id="3" name="Titolo 1">
            <a:extLst>
              <a:ext uri="{FF2B5EF4-FFF2-40B4-BE49-F238E27FC236}">
                <a16:creationId xmlns:a16="http://schemas.microsoft.com/office/drawing/2014/main" id="{9A9DEA9E-51D9-3740-071F-E371C290D692}"/>
              </a:ext>
            </a:extLst>
          </p:cNvPr>
          <p:cNvSpPr txBox="1">
            <a:spLocks/>
          </p:cNvSpPr>
          <p:nvPr/>
        </p:nvSpPr>
        <p:spPr>
          <a:xfrm>
            <a:off x="1369424" y="25463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rPr>
              <a:t>Consortium</a:t>
            </a:r>
          </a:p>
        </p:txBody>
      </p:sp>
      <p:sp>
        <p:nvSpPr>
          <p:cNvPr id="4" name="3 Rectángulo">
            <a:extLst>
              <a:ext uri="{FF2B5EF4-FFF2-40B4-BE49-F238E27FC236}">
                <a16:creationId xmlns:a16="http://schemas.microsoft.com/office/drawing/2014/main" id="{C3191A5E-0C94-FF02-45D4-64182BF3DCAA}"/>
              </a:ext>
            </a:extLst>
          </p:cNvPr>
          <p:cNvSpPr/>
          <p:nvPr/>
        </p:nvSpPr>
        <p:spPr>
          <a:xfrm>
            <a:off x="6392849" y="217566"/>
            <a:ext cx="2781339" cy="584775"/>
          </a:xfrm>
          <a:prstGeom prst="rect">
            <a:avLst/>
          </a:prstGeom>
        </p:spPr>
        <p:txBody>
          <a:bodyPr wrap="none">
            <a:spAutoFit/>
          </a:bodyPr>
          <a:lstStyle/>
          <a:p>
            <a:r>
              <a:rPr lang="en-US" sz="3200" b="1" dirty="0">
                <a:solidFill>
                  <a:schemeClr val="bg1"/>
                </a:solidFill>
                <a:latin typeface="Arial" panose="020B0604020202020204" pitchFamily="34" charset="0"/>
                <a:cs typeface="Arial" panose="020B0604020202020204" pitchFamily="34" charset="0"/>
              </a:rPr>
              <a:t>HOE Training</a:t>
            </a:r>
          </a:p>
        </p:txBody>
      </p:sp>
      <p:sp>
        <p:nvSpPr>
          <p:cNvPr id="5" name="3 Rectángulo">
            <a:extLst>
              <a:ext uri="{FF2B5EF4-FFF2-40B4-BE49-F238E27FC236}">
                <a16:creationId xmlns:a16="http://schemas.microsoft.com/office/drawing/2014/main" id="{D98AFB7F-346D-09A5-FDF5-4048AEE1C107}"/>
              </a:ext>
            </a:extLst>
          </p:cNvPr>
          <p:cNvSpPr/>
          <p:nvPr/>
        </p:nvSpPr>
        <p:spPr>
          <a:xfrm>
            <a:off x="9417927" y="343979"/>
            <a:ext cx="13003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June 2023</a:t>
            </a:r>
          </a:p>
        </p:txBody>
      </p:sp>
      <p:cxnSp>
        <p:nvCxnSpPr>
          <p:cNvPr id="6" name="Connettore diritto 19">
            <a:extLst>
              <a:ext uri="{FF2B5EF4-FFF2-40B4-BE49-F238E27FC236}">
                <a16:creationId xmlns:a16="http://schemas.microsoft.com/office/drawing/2014/main" id="{8156318B-C46C-4D4D-7B0E-97F3207067F5}"/>
              </a:ext>
            </a:extLst>
          </p:cNvPr>
          <p:cNvCxnSpPr>
            <a:cxnSpLocks/>
          </p:cNvCxnSpPr>
          <p:nvPr/>
        </p:nvCxnSpPr>
        <p:spPr>
          <a:xfrm>
            <a:off x="9337251" y="363421"/>
            <a:ext cx="0" cy="2930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355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226085" y="2557157"/>
            <a:ext cx="5270644" cy="2669873"/>
          </a:xfrm>
          <a:prstGeom prst="rect">
            <a:avLst/>
          </a:prstGeom>
          <a:noFill/>
          <a:ln w="9525">
            <a:noFill/>
            <a:miter lim="800000"/>
            <a:headEnd/>
            <a:tailEnd/>
          </a:ln>
        </p:spPr>
      </p:pic>
      <p:pic>
        <p:nvPicPr>
          <p:cNvPr id="5" name="Picture 1"/>
          <p:cNvPicPr>
            <a:picLocks noChangeAspect="1"/>
          </p:cNvPicPr>
          <p:nvPr/>
        </p:nvPicPr>
        <p:blipFill>
          <a:blip r:embed="rId3" cstate="print"/>
          <a:stretch>
            <a:fillRect/>
          </a:stretch>
        </p:blipFill>
        <p:spPr>
          <a:xfrm>
            <a:off x="252388" y="1068512"/>
            <a:ext cx="3515548" cy="1967276"/>
          </a:xfrm>
          <a:prstGeom prst="rect">
            <a:avLst/>
          </a:prstGeom>
        </p:spPr>
      </p:pic>
      <p:pic>
        <p:nvPicPr>
          <p:cNvPr id="6" name="Picture 5">
            <a:extLst>
              <a:ext uri="{FF2B5EF4-FFF2-40B4-BE49-F238E27FC236}">
                <a16:creationId xmlns:a16="http://schemas.microsoft.com/office/drawing/2014/main" id="{E9C9C801-2AE1-4E39-BD5A-EF9CD9C6A37B}"/>
              </a:ext>
            </a:extLst>
          </p:cNvPr>
          <p:cNvPicPr>
            <a:picLocks noChangeAspect="1" noChangeArrowheads="1"/>
          </p:cNvPicPr>
          <p:nvPr/>
        </p:nvPicPr>
        <p:blipFill>
          <a:blip r:embed="rId4" cstate="print"/>
          <a:srcRect/>
          <a:stretch>
            <a:fillRect/>
          </a:stretch>
        </p:blipFill>
        <p:spPr bwMode="auto">
          <a:xfrm>
            <a:off x="8273839" y="4060959"/>
            <a:ext cx="3733227" cy="2224257"/>
          </a:xfrm>
          <a:prstGeom prst="rect">
            <a:avLst/>
          </a:prstGeom>
          <a:noFill/>
          <a:ln w="9525">
            <a:noFill/>
            <a:miter lim="800000"/>
            <a:headEnd/>
            <a:tailEnd/>
          </a:ln>
        </p:spPr>
      </p:pic>
      <p:pic>
        <p:nvPicPr>
          <p:cNvPr id="7" name="Imagen 11" descr="Imagen que contiene edificio, interior, tabla, cocina&#10;&#10;Descripción generada automáticamente">
            <a:extLst>
              <a:ext uri="{FF2B5EF4-FFF2-40B4-BE49-F238E27FC236}">
                <a16:creationId xmlns:a16="http://schemas.microsoft.com/office/drawing/2014/main" id="{08621386-4E93-4EBE-94FB-B189BCBCA7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5255" y="895526"/>
            <a:ext cx="3088786" cy="2354688"/>
          </a:xfrm>
          <a:prstGeom prst="rect">
            <a:avLst/>
          </a:prstGeom>
        </p:spPr>
      </p:pic>
      <p:pic>
        <p:nvPicPr>
          <p:cNvPr id="8" name="Grafik 9">
            <a:extLst>
              <a:ext uri="{FF2B5EF4-FFF2-40B4-BE49-F238E27FC236}">
                <a16:creationId xmlns:a16="http://schemas.microsoft.com/office/drawing/2014/main" id="{10EE2BDE-6811-4642-99A2-FD9F2A7A2AAB}"/>
              </a:ext>
            </a:extLst>
          </p:cNvPr>
          <p:cNvPicPr>
            <a:picLocks noChangeAspect="1"/>
          </p:cNvPicPr>
          <p:nvPr/>
        </p:nvPicPr>
        <p:blipFill>
          <a:blip r:embed="rId6" cstate="print"/>
          <a:stretch>
            <a:fillRect/>
          </a:stretch>
        </p:blipFill>
        <p:spPr>
          <a:xfrm>
            <a:off x="444374" y="3482110"/>
            <a:ext cx="2843356" cy="2622809"/>
          </a:xfrm>
          <a:prstGeom prst="rect">
            <a:avLst/>
          </a:prstGeom>
        </p:spPr>
      </p:pic>
      <p:sp>
        <p:nvSpPr>
          <p:cNvPr id="3" name="CuadroTexto 2">
            <a:extLst>
              <a:ext uri="{FF2B5EF4-FFF2-40B4-BE49-F238E27FC236}">
                <a16:creationId xmlns:a16="http://schemas.microsoft.com/office/drawing/2014/main" id="{EB0C27F7-D165-AC2D-171F-76848890A85E}"/>
              </a:ext>
            </a:extLst>
          </p:cNvPr>
          <p:cNvSpPr txBox="1"/>
          <p:nvPr/>
        </p:nvSpPr>
        <p:spPr>
          <a:xfrm>
            <a:off x="1367245" y="220197"/>
            <a:ext cx="6096000" cy="701731"/>
          </a:xfrm>
          <a:prstGeom prst="rect">
            <a:avLst/>
          </a:prstGeom>
        </p:spPr>
        <p:txBody>
          <a:bodyPr vert="horz" lIns="91440" tIns="45720" rIns="91440" bIns="45720" rtlCol="0" anchor="ctr">
            <a:normAutofit/>
          </a:bodyPr>
          <a:lstStyle>
            <a:lvl1pPr>
              <a:lnSpc>
                <a:spcPct val="90000"/>
              </a:lnSpc>
              <a:spcBef>
                <a:spcPct val="0"/>
              </a:spcBef>
              <a:buNone/>
              <a:defRPr sz="4400">
                <a:solidFill>
                  <a:schemeClr val="bg1"/>
                </a:solidFill>
                <a:latin typeface="+mj-lt"/>
                <a:ea typeface="+mj-ea"/>
                <a:cs typeface="+mj-cs"/>
              </a:defRPr>
            </a:lvl1pPr>
          </a:lstStyle>
          <a:p>
            <a:r>
              <a:rPr lang="en-GB" b="1" dirty="0"/>
              <a:t>Industrial Consortium</a:t>
            </a:r>
            <a:endParaRPr lang="es-ES" b="1" dirty="0"/>
          </a:p>
        </p:txBody>
      </p:sp>
      <p:graphicFrame>
        <p:nvGraphicFramePr>
          <p:cNvPr id="4" name="Tabla 3">
            <a:extLst>
              <a:ext uri="{FF2B5EF4-FFF2-40B4-BE49-F238E27FC236}">
                <a16:creationId xmlns:a16="http://schemas.microsoft.com/office/drawing/2014/main" id="{8E11BA7A-96A3-4638-F909-9B5262EB5DE4}"/>
              </a:ext>
            </a:extLst>
          </p:cNvPr>
          <p:cNvGraphicFramePr>
            <a:graphicFrameLocks noGrp="1"/>
          </p:cNvGraphicFramePr>
          <p:nvPr>
            <p:extLst>
              <p:ext uri="{D42A27DB-BD31-4B8C-83A1-F6EECF244321}">
                <p14:modId xmlns:p14="http://schemas.microsoft.com/office/powerpoint/2010/main" val="3078642615"/>
              </p:ext>
            </p:extLst>
          </p:nvPr>
        </p:nvGraphicFramePr>
        <p:xfrm>
          <a:off x="4016829" y="5548659"/>
          <a:ext cx="2518336" cy="1112520"/>
        </p:xfrm>
        <a:graphic>
          <a:graphicData uri="http://schemas.openxmlformats.org/drawingml/2006/table">
            <a:tbl>
              <a:tblPr firstRow="1" bandRow="1">
                <a:tableStyleId>{5C22544A-7EE6-4342-B048-85BDC9FD1C3A}</a:tableStyleId>
              </a:tblPr>
              <a:tblGrid>
                <a:gridCol w="2518336">
                  <a:extLst>
                    <a:ext uri="{9D8B030D-6E8A-4147-A177-3AD203B41FA5}">
                      <a16:colId xmlns:a16="http://schemas.microsoft.com/office/drawing/2014/main" val="2602133429"/>
                    </a:ext>
                  </a:extLst>
                </a:gridCol>
              </a:tblGrid>
              <a:tr h="370840">
                <a:tc>
                  <a:txBody>
                    <a:bodyPr/>
                    <a:lstStyle/>
                    <a:p>
                      <a:r>
                        <a:rPr lang="en-US" sz="1600" dirty="0">
                          <a:solidFill>
                            <a:schemeClr val="tx1"/>
                          </a:solidFill>
                        </a:rPr>
                        <a:t>Energy</a:t>
                      </a:r>
                      <a:r>
                        <a:rPr lang="en-US" sz="1600" baseline="0" dirty="0">
                          <a:solidFill>
                            <a:schemeClr val="tx1"/>
                          </a:solidFill>
                        </a:rPr>
                        <a:t> consumption</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8358172"/>
                  </a:ext>
                </a:extLst>
              </a:tr>
              <a:tr h="370840">
                <a:tc>
                  <a:txBody>
                    <a:bodyPr/>
                    <a:lstStyle/>
                    <a:p>
                      <a:r>
                        <a:rPr lang="en-US" sz="1600" dirty="0"/>
                        <a:t>CO2 </a:t>
                      </a:r>
                      <a:r>
                        <a:rPr lang="en-US" sz="1600" dirty="0" err="1"/>
                        <a:t>Emisions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9619278"/>
                  </a:ext>
                </a:extLst>
              </a:tr>
              <a:tr h="370840">
                <a:tc>
                  <a:txBody>
                    <a:bodyPr/>
                    <a:lstStyle/>
                    <a:p>
                      <a:r>
                        <a:rPr lang="en-US" sz="1600" dirty="0"/>
                        <a:t>Quality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1459511"/>
                  </a:ext>
                </a:extLst>
              </a:tr>
            </a:tbl>
          </a:graphicData>
        </a:graphic>
      </p:graphicFrame>
      <p:sp>
        <p:nvSpPr>
          <p:cNvPr id="2" name="3 Rectángulo">
            <a:extLst>
              <a:ext uri="{FF2B5EF4-FFF2-40B4-BE49-F238E27FC236}">
                <a16:creationId xmlns:a16="http://schemas.microsoft.com/office/drawing/2014/main" id="{6CEB3332-4D55-C716-9C2E-B05AC512AA03}"/>
              </a:ext>
            </a:extLst>
          </p:cNvPr>
          <p:cNvSpPr/>
          <p:nvPr/>
        </p:nvSpPr>
        <p:spPr>
          <a:xfrm>
            <a:off x="6392849" y="217566"/>
            <a:ext cx="2781339" cy="584775"/>
          </a:xfrm>
          <a:prstGeom prst="rect">
            <a:avLst/>
          </a:prstGeom>
        </p:spPr>
        <p:txBody>
          <a:bodyPr wrap="none">
            <a:spAutoFit/>
          </a:bodyPr>
          <a:lstStyle/>
          <a:p>
            <a:r>
              <a:rPr lang="en-US" sz="3200" b="1" dirty="0">
                <a:solidFill>
                  <a:schemeClr val="bg1"/>
                </a:solidFill>
                <a:latin typeface="Arial" panose="020B0604020202020204" pitchFamily="34" charset="0"/>
                <a:cs typeface="Arial" panose="020B0604020202020204" pitchFamily="34" charset="0"/>
              </a:rPr>
              <a:t>HOE Training</a:t>
            </a:r>
          </a:p>
        </p:txBody>
      </p:sp>
      <p:sp>
        <p:nvSpPr>
          <p:cNvPr id="9" name="3 Rectángulo">
            <a:extLst>
              <a:ext uri="{FF2B5EF4-FFF2-40B4-BE49-F238E27FC236}">
                <a16:creationId xmlns:a16="http://schemas.microsoft.com/office/drawing/2014/main" id="{C866FAFF-4794-C09E-591D-3AAA4F186A67}"/>
              </a:ext>
            </a:extLst>
          </p:cNvPr>
          <p:cNvSpPr/>
          <p:nvPr/>
        </p:nvSpPr>
        <p:spPr>
          <a:xfrm>
            <a:off x="9417927" y="343979"/>
            <a:ext cx="13003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June 2023</a:t>
            </a:r>
          </a:p>
        </p:txBody>
      </p:sp>
      <p:cxnSp>
        <p:nvCxnSpPr>
          <p:cNvPr id="10" name="Connettore diritto 19">
            <a:extLst>
              <a:ext uri="{FF2B5EF4-FFF2-40B4-BE49-F238E27FC236}">
                <a16:creationId xmlns:a16="http://schemas.microsoft.com/office/drawing/2014/main" id="{99BEF374-C37B-2FCF-B439-5E2ABB6D7D9E}"/>
              </a:ext>
            </a:extLst>
          </p:cNvPr>
          <p:cNvCxnSpPr>
            <a:cxnSpLocks/>
          </p:cNvCxnSpPr>
          <p:nvPr/>
        </p:nvCxnSpPr>
        <p:spPr>
          <a:xfrm>
            <a:off x="9337251" y="363421"/>
            <a:ext cx="0" cy="2930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33682E-1F82-46DE-84C3-3E3923BB60A1}"/>
              </a:ext>
            </a:extLst>
          </p:cNvPr>
          <p:cNvSpPr>
            <a:spLocks noGrp="1"/>
          </p:cNvSpPr>
          <p:nvPr>
            <p:ph type="title" idx="4294967295"/>
          </p:nvPr>
        </p:nvSpPr>
        <p:spPr>
          <a:xfrm>
            <a:off x="1291473" y="-132826"/>
            <a:ext cx="10515600" cy="1325563"/>
          </a:xfrm>
        </p:spPr>
        <p:txBody>
          <a:bodyPr/>
          <a:lstStyle/>
          <a:p>
            <a:r>
              <a:rPr lang="en-GB" b="1" dirty="0">
                <a:solidFill>
                  <a:schemeClr val="bg1"/>
                </a:solidFill>
              </a:rPr>
              <a:t>Concept</a:t>
            </a:r>
          </a:p>
        </p:txBody>
      </p:sp>
      <p:pic>
        <p:nvPicPr>
          <p:cNvPr id="9" name="Picture 2">
            <a:extLst>
              <a:ext uri="{FF2B5EF4-FFF2-40B4-BE49-F238E27FC236}">
                <a16:creationId xmlns:a16="http://schemas.microsoft.com/office/drawing/2014/main" id="{ADF58C36-937F-4E27-B1E0-F73E65BC4984}"/>
              </a:ext>
            </a:extLst>
          </p:cNvPr>
          <p:cNvPicPr>
            <a:picLocks noGrp="1" noChangeAspect="1" noChangeArrowheads="1"/>
          </p:cNvPicPr>
          <p:nvPr>
            <p:ph idx="4294967295"/>
          </p:nvPr>
        </p:nvPicPr>
        <p:blipFill>
          <a:blip r:embed="rId3" cstate="print"/>
          <a:stretch>
            <a:fillRect/>
          </a:stretch>
        </p:blipFill>
        <p:spPr bwMode="auto">
          <a:xfrm>
            <a:off x="2999253" y="1775534"/>
            <a:ext cx="6787191" cy="4327864"/>
          </a:xfrm>
          <a:prstGeom prst="rect">
            <a:avLst/>
          </a:prstGeom>
          <a:noFill/>
          <a:ln w="9525">
            <a:noFill/>
            <a:miter lim="800000"/>
            <a:headEnd/>
            <a:tailEnd/>
          </a:ln>
        </p:spPr>
      </p:pic>
      <p:sp>
        <p:nvSpPr>
          <p:cNvPr id="3" name="3 Rectángulo">
            <a:extLst>
              <a:ext uri="{FF2B5EF4-FFF2-40B4-BE49-F238E27FC236}">
                <a16:creationId xmlns:a16="http://schemas.microsoft.com/office/drawing/2014/main" id="{9E277803-C886-9D24-97F8-DE0FBC3CB867}"/>
              </a:ext>
            </a:extLst>
          </p:cNvPr>
          <p:cNvSpPr/>
          <p:nvPr/>
        </p:nvSpPr>
        <p:spPr>
          <a:xfrm>
            <a:off x="6392849" y="217566"/>
            <a:ext cx="2781339" cy="584775"/>
          </a:xfrm>
          <a:prstGeom prst="rect">
            <a:avLst/>
          </a:prstGeom>
        </p:spPr>
        <p:txBody>
          <a:bodyPr wrap="none">
            <a:spAutoFit/>
          </a:bodyPr>
          <a:lstStyle/>
          <a:p>
            <a:r>
              <a:rPr lang="en-US" sz="3200" b="1" dirty="0">
                <a:solidFill>
                  <a:schemeClr val="bg1"/>
                </a:solidFill>
                <a:latin typeface="Arial" panose="020B0604020202020204" pitchFamily="34" charset="0"/>
                <a:cs typeface="Arial" panose="020B0604020202020204" pitchFamily="34" charset="0"/>
              </a:rPr>
              <a:t>HOE Training</a:t>
            </a:r>
          </a:p>
        </p:txBody>
      </p:sp>
      <p:sp>
        <p:nvSpPr>
          <p:cNvPr id="4" name="3 Rectángulo">
            <a:extLst>
              <a:ext uri="{FF2B5EF4-FFF2-40B4-BE49-F238E27FC236}">
                <a16:creationId xmlns:a16="http://schemas.microsoft.com/office/drawing/2014/main" id="{7BA14850-FAC9-A4A0-B748-202674DEB64F}"/>
              </a:ext>
            </a:extLst>
          </p:cNvPr>
          <p:cNvSpPr/>
          <p:nvPr/>
        </p:nvSpPr>
        <p:spPr>
          <a:xfrm>
            <a:off x="9417927" y="343979"/>
            <a:ext cx="13003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June 2023</a:t>
            </a:r>
          </a:p>
        </p:txBody>
      </p:sp>
      <p:cxnSp>
        <p:nvCxnSpPr>
          <p:cNvPr id="5" name="Connettore diritto 19">
            <a:extLst>
              <a:ext uri="{FF2B5EF4-FFF2-40B4-BE49-F238E27FC236}">
                <a16:creationId xmlns:a16="http://schemas.microsoft.com/office/drawing/2014/main" id="{39C31271-2675-3D42-81E0-254D273E95BD}"/>
              </a:ext>
            </a:extLst>
          </p:cNvPr>
          <p:cNvCxnSpPr>
            <a:cxnSpLocks/>
          </p:cNvCxnSpPr>
          <p:nvPr/>
        </p:nvCxnSpPr>
        <p:spPr>
          <a:xfrm>
            <a:off x="9337251" y="363421"/>
            <a:ext cx="0" cy="2930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639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a:extLst>
              <a:ext uri="{FF2B5EF4-FFF2-40B4-BE49-F238E27FC236}">
                <a16:creationId xmlns:a16="http://schemas.microsoft.com/office/drawing/2014/main" id="{3A852054-C0FA-A78D-91AE-7B942694007C}"/>
              </a:ext>
            </a:extLst>
          </p:cNvPr>
          <p:cNvSpPr/>
          <p:nvPr/>
        </p:nvSpPr>
        <p:spPr>
          <a:xfrm>
            <a:off x="472611" y="1712341"/>
            <a:ext cx="10282475" cy="5355312"/>
          </a:xfrm>
          <a:prstGeom prst="rect">
            <a:avLst/>
          </a:prstGeom>
        </p:spPr>
        <p:txBody>
          <a:bodyPr wrap="square">
            <a:spAutoFit/>
          </a:bodyPr>
          <a:lstStyle/>
          <a:p>
            <a:pPr algn="just"/>
            <a:r>
              <a:rPr lang="en-US" b="1" dirty="0"/>
              <a:t>Actual Situation</a:t>
            </a:r>
          </a:p>
          <a:p>
            <a:pPr algn="just">
              <a:buFont typeface="Arial" pitchFamily="34" charset="0"/>
              <a:buChar char="•"/>
            </a:pPr>
            <a:r>
              <a:rPr lang="en-US" dirty="0"/>
              <a:t>Requirement of different target industries and productions systems. </a:t>
            </a:r>
          </a:p>
          <a:p>
            <a:pPr algn="just">
              <a:buFont typeface="Arial" pitchFamily="34" charset="0"/>
              <a:buChar char="•"/>
            </a:pPr>
            <a:r>
              <a:rPr lang="en-US" dirty="0"/>
              <a:t>Expert’s knowledge and insights to define the solution. </a:t>
            </a:r>
          </a:p>
          <a:p>
            <a:pPr algn="just">
              <a:buFont typeface="Arial" pitchFamily="34" charset="0"/>
              <a:buChar char="•"/>
            </a:pPr>
            <a:r>
              <a:rPr lang="en-US" dirty="0"/>
              <a:t>Definition of the KPIs and establishment of the baseline of the target use cases. </a:t>
            </a:r>
          </a:p>
          <a:p>
            <a:pPr algn="just">
              <a:buFont typeface="Arial" pitchFamily="34" charset="0"/>
              <a:buChar char="•"/>
            </a:pPr>
            <a:r>
              <a:rPr lang="en-US" dirty="0"/>
              <a:t>Solution Architecture Framework.</a:t>
            </a:r>
          </a:p>
          <a:p>
            <a:pPr algn="just"/>
            <a:endParaRPr lang="en-US" dirty="0"/>
          </a:p>
          <a:p>
            <a:pPr algn="just"/>
            <a:r>
              <a:rPr lang="en-US" b="1" dirty="0"/>
              <a:t>Monitoring system.</a:t>
            </a:r>
          </a:p>
          <a:p>
            <a:pPr algn="just">
              <a:buFont typeface="Arial" pitchFamily="34" charset="0"/>
              <a:buChar char="•"/>
            </a:pPr>
            <a:r>
              <a:rPr lang="en-US" dirty="0"/>
              <a:t>Enhancing the data acquisition system by means of new sensors and virtual sensors. </a:t>
            </a:r>
          </a:p>
          <a:p>
            <a:pPr algn="just">
              <a:buFont typeface="Arial" pitchFamily="34" charset="0"/>
              <a:buChar char="•"/>
            </a:pPr>
            <a:r>
              <a:rPr lang="en-US" dirty="0"/>
              <a:t>Development a strong edge node for processing and management of real time multiple data streams.</a:t>
            </a:r>
          </a:p>
          <a:p>
            <a:pPr algn="just">
              <a:buFont typeface="Arial" pitchFamily="34" charset="0"/>
              <a:buChar char="•"/>
            </a:pPr>
            <a:r>
              <a:rPr lang="en-US" dirty="0"/>
              <a:t>Development of the cloud based real time data system to manage the information </a:t>
            </a:r>
          </a:p>
          <a:p>
            <a:pPr algn="just">
              <a:buFont typeface="Arial" pitchFamily="34" charset="0"/>
              <a:buChar char="•"/>
            </a:pPr>
            <a:r>
              <a:rPr lang="en-US" dirty="0"/>
              <a:t>Development of the data </a:t>
            </a:r>
            <a:r>
              <a:rPr lang="en-US" dirty="0" err="1"/>
              <a:t>virtualisation</a:t>
            </a:r>
            <a:r>
              <a:rPr lang="en-US" dirty="0"/>
              <a:t> platform, to store the information in a structured way. </a:t>
            </a:r>
          </a:p>
          <a:p>
            <a:pPr algn="just"/>
            <a:endParaRPr lang="en-US" dirty="0"/>
          </a:p>
          <a:p>
            <a:pPr algn="just"/>
            <a:r>
              <a:rPr lang="en-US" b="1" dirty="0"/>
              <a:t> Big data</a:t>
            </a:r>
            <a:endParaRPr lang="en-US" dirty="0"/>
          </a:p>
          <a:p>
            <a:pPr algn="just">
              <a:buFont typeface="Arial" pitchFamily="34" charset="0"/>
              <a:buChar char="•"/>
            </a:pPr>
            <a:r>
              <a:rPr lang="en-US" dirty="0"/>
              <a:t>Process mining tool in combination with inference-based modelling framework. </a:t>
            </a:r>
          </a:p>
          <a:p>
            <a:pPr algn="just">
              <a:buFont typeface="Arial" pitchFamily="34" charset="0"/>
              <a:buChar char="•"/>
            </a:pPr>
            <a:r>
              <a:rPr lang="en-US" dirty="0"/>
              <a:t>Online prediction framework in combination with an analytics dashboard for performance prediction and optimization support</a:t>
            </a:r>
          </a:p>
          <a:p>
            <a:pPr>
              <a:buFont typeface="Arial" pitchFamily="34" charset="0"/>
              <a:buChar char="•"/>
            </a:pPr>
            <a:endParaRPr lang="en-US" dirty="0"/>
          </a:p>
          <a:p>
            <a:endParaRPr lang="en-US" dirty="0"/>
          </a:p>
          <a:p>
            <a:pPr>
              <a:buFont typeface="Arial" pitchFamily="34" charset="0"/>
              <a:buChar char="•"/>
            </a:pPr>
            <a:endParaRPr lang="en-US" dirty="0"/>
          </a:p>
        </p:txBody>
      </p:sp>
      <p:sp>
        <p:nvSpPr>
          <p:cNvPr id="3" name="CuadroTexto 2">
            <a:extLst>
              <a:ext uri="{FF2B5EF4-FFF2-40B4-BE49-F238E27FC236}">
                <a16:creationId xmlns:a16="http://schemas.microsoft.com/office/drawing/2014/main" id="{1AC9DFB9-72C6-7D24-B9E2-A12538E71AD4}"/>
              </a:ext>
            </a:extLst>
          </p:cNvPr>
          <p:cNvSpPr txBox="1"/>
          <p:nvPr/>
        </p:nvSpPr>
        <p:spPr>
          <a:xfrm>
            <a:off x="1567916" y="230450"/>
            <a:ext cx="6096000" cy="701731"/>
          </a:xfrm>
          <a:prstGeom prst="rect">
            <a:avLst/>
          </a:prstGeom>
          <a:noFill/>
        </p:spPr>
        <p:txBody>
          <a:bodyPr wrap="square">
            <a:spAutoFit/>
          </a:bodyPr>
          <a:lstStyle/>
          <a:p>
            <a:pPr>
              <a:lnSpc>
                <a:spcPct val="90000"/>
              </a:lnSpc>
              <a:spcBef>
                <a:spcPct val="0"/>
              </a:spcBef>
            </a:pPr>
            <a:r>
              <a:rPr lang="en-GB" sz="4400" b="1" dirty="0">
                <a:solidFill>
                  <a:schemeClr val="bg1"/>
                </a:solidFill>
                <a:latin typeface="+mj-lt"/>
                <a:ea typeface="+mj-ea"/>
                <a:cs typeface="+mj-cs"/>
              </a:rPr>
              <a:t>Goals</a:t>
            </a:r>
            <a:endParaRPr lang="es-ES" sz="4400" b="1" dirty="0">
              <a:solidFill>
                <a:schemeClr val="bg1"/>
              </a:solidFill>
              <a:latin typeface="+mj-lt"/>
              <a:ea typeface="+mj-ea"/>
              <a:cs typeface="+mj-cs"/>
            </a:endParaRPr>
          </a:p>
        </p:txBody>
      </p:sp>
      <p:sp>
        <p:nvSpPr>
          <p:cNvPr id="4" name="3 Rectángulo">
            <a:extLst>
              <a:ext uri="{FF2B5EF4-FFF2-40B4-BE49-F238E27FC236}">
                <a16:creationId xmlns:a16="http://schemas.microsoft.com/office/drawing/2014/main" id="{E84B0974-180D-2408-72C6-DB8857F20156}"/>
              </a:ext>
            </a:extLst>
          </p:cNvPr>
          <p:cNvSpPr/>
          <p:nvPr/>
        </p:nvSpPr>
        <p:spPr>
          <a:xfrm>
            <a:off x="6392849" y="217566"/>
            <a:ext cx="2781339" cy="584775"/>
          </a:xfrm>
          <a:prstGeom prst="rect">
            <a:avLst/>
          </a:prstGeom>
        </p:spPr>
        <p:txBody>
          <a:bodyPr wrap="none">
            <a:spAutoFit/>
          </a:bodyPr>
          <a:lstStyle/>
          <a:p>
            <a:r>
              <a:rPr lang="en-US" sz="3200" b="1" dirty="0">
                <a:solidFill>
                  <a:schemeClr val="bg1"/>
                </a:solidFill>
                <a:latin typeface="Arial" panose="020B0604020202020204" pitchFamily="34" charset="0"/>
                <a:cs typeface="Arial" panose="020B0604020202020204" pitchFamily="34" charset="0"/>
              </a:rPr>
              <a:t>HOE Training</a:t>
            </a:r>
          </a:p>
        </p:txBody>
      </p:sp>
      <p:sp>
        <p:nvSpPr>
          <p:cNvPr id="5" name="3 Rectángulo">
            <a:extLst>
              <a:ext uri="{FF2B5EF4-FFF2-40B4-BE49-F238E27FC236}">
                <a16:creationId xmlns:a16="http://schemas.microsoft.com/office/drawing/2014/main" id="{0E1309F8-E6B0-8C2A-3B9D-DD57B19BBA2B}"/>
              </a:ext>
            </a:extLst>
          </p:cNvPr>
          <p:cNvSpPr/>
          <p:nvPr/>
        </p:nvSpPr>
        <p:spPr>
          <a:xfrm>
            <a:off x="9417927" y="343979"/>
            <a:ext cx="13003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June 2023</a:t>
            </a:r>
          </a:p>
        </p:txBody>
      </p:sp>
      <p:cxnSp>
        <p:nvCxnSpPr>
          <p:cNvPr id="6" name="Connettore diritto 19">
            <a:extLst>
              <a:ext uri="{FF2B5EF4-FFF2-40B4-BE49-F238E27FC236}">
                <a16:creationId xmlns:a16="http://schemas.microsoft.com/office/drawing/2014/main" id="{355BBD11-CEEE-F5C6-6926-6D1BF9147B51}"/>
              </a:ext>
            </a:extLst>
          </p:cNvPr>
          <p:cNvCxnSpPr>
            <a:cxnSpLocks/>
          </p:cNvCxnSpPr>
          <p:nvPr/>
        </p:nvCxnSpPr>
        <p:spPr>
          <a:xfrm>
            <a:off x="9337251" y="363421"/>
            <a:ext cx="0" cy="2930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067154"/>
      </p:ext>
    </p:extLst>
  </p:cSld>
  <p:clrMapOvr>
    <a:masterClrMapping/>
  </p:clrMapOvr>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2308A00F6EFDDF4781101CA6FE97E602" ma:contentTypeVersion="16" ma:contentTypeDescription="Crear nuevo documento." ma:contentTypeScope="" ma:versionID="f205771d8c6378d9844c6321233c6c9b">
  <xsd:schema xmlns:xsd="http://www.w3.org/2001/XMLSchema" xmlns:xs="http://www.w3.org/2001/XMLSchema" xmlns:p="http://schemas.microsoft.com/office/2006/metadata/properties" xmlns:ns2="9ea36761-7178-4def-bf09-66ea8ca45a4c" xmlns:ns3="973b8fd9-0e1e-45be-82bb-cd38eab50177" targetNamespace="http://schemas.microsoft.com/office/2006/metadata/properties" ma:root="true" ma:fieldsID="fb1d4bc55c20ab0f8cafa671212a87ad" ns2:_="" ns3:_="">
    <xsd:import namespace="9ea36761-7178-4def-bf09-66ea8ca45a4c"/>
    <xsd:import namespace="973b8fd9-0e1e-45be-82bb-cd38eab5017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a36761-7178-4def-bf09-66ea8ca45a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9df88c31-acec-4007-abb6-997177d155d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3b8fd9-0e1e-45be-82bb-cd38eab50177" elementFormDefault="qualified">
    <xsd:import namespace="http://schemas.microsoft.com/office/2006/documentManagement/types"/>
    <xsd:import namespace="http://schemas.microsoft.com/office/infopath/2007/PartnerControls"/>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7943e722-2852-4fe2-8604-dee744714519}" ma:internalName="TaxCatchAll" ma:showField="CatchAllData" ma:web="973b8fd9-0e1e-45be-82bb-cd38eab501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73b8fd9-0e1e-45be-82bb-cd38eab50177" xsi:nil="true"/>
    <lcf76f155ced4ddcb4097134ff3c332f xmlns="9ea36761-7178-4def-bf09-66ea8ca45a4c">
      <Terms xmlns="http://schemas.microsoft.com/office/infopath/2007/PartnerControls"/>
    </lcf76f155ced4ddcb4097134ff3c332f>
    <MediaLengthInSeconds xmlns="9ea36761-7178-4def-bf09-66ea8ca45a4c" xsi:nil="true"/>
  </documentManagement>
</p:properties>
</file>

<file path=customXml/itemProps1.xml><?xml version="1.0" encoding="utf-8"?>
<ds:datastoreItem xmlns:ds="http://schemas.openxmlformats.org/officeDocument/2006/customXml" ds:itemID="{A5BB6FE1-28A5-4E7B-A7BC-242F02D7D9B9}">
  <ds:schemaRefs>
    <ds:schemaRef ds:uri="http://schemas.microsoft.com/sharepoint/v3/contenttype/forms"/>
  </ds:schemaRefs>
</ds:datastoreItem>
</file>

<file path=customXml/itemProps2.xml><?xml version="1.0" encoding="utf-8"?>
<ds:datastoreItem xmlns:ds="http://schemas.openxmlformats.org/officeDocument/2006/customXml" ds:itemID="{DADBD8AC-C724-4CB5-A9DE-D005157223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a36761-7178-4def-bf09-66ea8ca45a4c"/>
    <ds:schemaRef ds:uri="973b8fd9-0e1e-45be-82bb-cd38eab501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252DA6-9F3F-4AD3-ACDD-0765DB228A9C}">
  <ds:schemaRefs>
    <ds:schemaRef ds:uri="http://schemas.microsoft.com/office/2006/metadata/properties"/>
    <ds:schemaRef ds:uri="http://schemas.microsoft.com/office/infopath/2007/PartnerControls"/>
    <ds:schemaRef ds:uri="973b8fd9-0e1e-45be-82bb-cd38eab50177"/>
    <ds:schemaRef ds:uri="9ea36761-7178-4def-bf09-66ea8ca45a4c"/>
  </ds:schemaRefs>
</ds:datastoreItem>
</file>

<file path=docProps/app.xml><?xml version="1.0" encoding="utf-8"?>
<Properties xmlns="http://schemas.openxmlformats.org/officeDocument/2006/extended-properties" xmlns:vt="http://schemas.openxmlformats.org/officeDocument/2006/docPropsVTypes">
  <Template/>
  <TotalTime>0</TotalTime>
  <Words>3130</Words>
  <Application>Microsoft Office PowerPoint</Application>
  <PresentationFormat>Breitbild</PresentationFormat>
  <Paragraphs>588</Paragraphs>
  <Slides>43</Slides>
  <Notes>6</Notes>
  <HiddenSlides>0</HiddenSlides>
  <MMClips>0</MMClips>
  <ScaleCrop>false</ScaleCrop>
  <HeadingPairs>
    <vt:vector size="6" baseType="variant">
      <vt:variant>
        <vt:lpstr>Verwendete Schriftarten</vt:lpstr>
      </vt:variant>
      <vt:variant>
        <vt:i4>9</vt:i4>
      </vt:variant>
      <vt:variant>
        <vt:lpstr>Design</vt:lpstr>
      </vt:variant>
      <vt:variant>
        <vt:i4>2</vt:i4>
      </vt:variant>
      <vt:variant>
        <vt:lpstr>Folientitel</vt:lpstr>
      </vt:variant>
      <vt:variant>
        <vt:i4>43</vt:i4>
      </vt:variant>
    </vt:vector>
  </HeadingPairs>
  <TitlesOfParts>
    <vt:vector size="54" baseType="lpstr">
      <vt:lpstr>Amalfi Coast</vt:lpstr>
      <vt:lpstr>Arial</vt:lpstr>
      <vt:lpstr>Arial Nova Light</vt:lpstr>
      <vt:lpstr>Bahnschrift SemiBold Condensed</vt:lpstr>
      <vt:lpstr>Calibri</vt:lpstr>
      <vt:lpstr>Calibri Light</vt:lpstr>
      <vt:lpstr>Cambria Math</vt:lpstr>
      <vt:lpstr>Gill Sans MT Condensed</vt:lpstr>
      <vt:lpstr>Times New Roman</vt:lpstr>
      <vt:lpstr>1_Tema di Office</vt:lpstr>
      <vt:lpstr>Tema di 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Concept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Introduction to HOE Use-Case</vt:lpstr>
      <vt:lpstr>PowerPoint-Präsentation</vt:lpstr>
      <vt:lpstr>PowerPoint-Präsentation</vt:lpstr>
      <vt:lpstr>PowerPoint-Präsentation</vt:lpstr>
      <vt:lpstr>PowerPoint-Präsentation</vt:lpstr>
      <vt:lpstr>Predictive Modeling (SCCH)</vt:lpstr>
      <vt:lpstr>PowerPoint-Präsentation</vt:lpstr>
      <vt:lpstr>Predictive Modeling and Vorhersagemodell  (TUM)</vt:lpstr>
      <vt:lpstr>PowerPoint-Präsentation</vt:lpstr>
      <vt:lpstr>PowerPoint-Präsentation</vt:lpstr>
      <vt:lpstr>PowerPoint-Präsentation</vt:lpstr>
      <vt:lpstr>PowerPoint-Präsentation</vt:lpstr>
      <vt:lpstr>PowerPoint-Präsentation</vt:lpstr>
      <vt:lpstr>Quality Optimization (IBER)</vt:lpstr>
      <vt:lpstr>PowerPoint-Präsentation</vt:lpstr>
      <vt:lpstr>PowerPoint-Präsentation</vt:lpstr>
      <vt:lpstr>Quality Reactive Optimization (SCCH)</vt:lpstr>
      <vt:lpstr>PowerPoint-Präsentation</vt:lpstr>
      <vt:lpstr>Dashboards: Historical Data (SCCH)</vt:lpstr>
      <vt:lpstr>PowerPoint-Präsentation</vt:lpstr>
      <vt:lpstr>PowerPoint-Präsentation</vt:lpstr>
      <vt:lpstr>PowerPoint-Präsentation</vt:lpstr>
      <vt:lpstr>PowerPoint-Präsentation</vt:lpstr>
      <vt:lpstr>PowerPoint-Präsentation</vt:lpstr>
      <vt:lpstr>PowerPoint-Präsentation</vt:lpstr>
      <vt:lpstr>Dashboards: Real time (SCCH)</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Giulia Barbagelata</dc:creator>
  <cp:lastModifiedBy>Tchouakou Tatchi, Elisabeth Marlyse</cp:lastModifiedBy>
  <cp:revision>170</cp:revision>
  <dcterms:created xsi:type="dcterms:W3CDTF">2020-11-30T15:50:34Z</dcterms:created>
  <dcterms:modified xsi:type="dcterms:W3CDTF">2023-09-29T08:25:35Z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0x010100DEA5FACC1010E1469C9860D74251605A</vt:lpwstr>
  </property>
  <property fmtid="{D5CDD505-2E9C-101B-9397-08002B2CF9AE}" pid="3" name="ComplianceAssetId">
    <vt:lpwstr/>
  </property>
  <property fmtid="{D5CDD505-2E9C-101B-9397-08002B2CF9AE}" pid="4" name="TriggerFlowInfo">
    <vt:lpwstr/>
  </property>
  <property fmtid="{D5CDD505-2E9C-101B-9397-08002B2CF9AE}" pid="5" name="TemplateUrl">
    <vt:lpwstr/>
  </property>
  <property fmtid="{D5CDD505-2E9C-101B-9397-08002B2CF9AE}" pid="6" name="_ExtendedDescription">
    <vt:lpwstr/>
  </property>
  <property fmtid="{D5CDD505-2E9C-101B-9397-08002B2CF9AE}" pid="7" name="MediaServiceImageTags">
    <vt:lpwstr/>
  </property>
  <property fmtid="{D5CDD505-2E9C-101B-9397-08002B2CF9AE}" pid="8" name="xd_Signature">
    <vt:lpwstr/>
  </property>
  <property fmtid="{D5CDD505-2E9C-101B-9397-08002B2CF9AE}" pid="9" name="xd_ProgID">
    <vt:lpwstr/>
  </property>
  <property fmtid="{D5CDD505-2E9C-101B-9397-08002B2CF9AE}" pid="10" name="Order">
    <vt:lpwstr>5400.00000000000</vt:lpwstr>
  </property>
</Properties>
</file>